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  <p:sldMasterId id="2147483830" r:id="rId5"/>
  </p:sldMasterIdLst>
  <p:notesMasterIdLst>
    <p:notesMasterId r:id="rId18"/>
  </p:notesMasterIdLst>
  <p:handoutMasterIdLst>
    <p:handoutMasterId r:id="rId19"/>
  </p:handoutMasterIdLst>
  <p:sldIdLst>
    <p:sldId id="661" r:id="rId6"/>
    <p:sldId id="967" r:id="rId7"/>
    <p:sldId id="4462" r:id="rId8"/>
    <p:sldId id="4463" r:id="rId9"/>
    <p:sldId id="4464" r:id="rId10"/>
    <p:sldId id="4466" r:id="rId11"/>
    <p:sldId id="4467" r:id="rId12"/>
    <p:sldId id="4468" r:id="rId13"/>
    <p:sldId id="4469" r:id="rId14"/>
    <p:sldId id="4465" r:id="rId15"/>
    <p:sldId id="4470" r:id="rId16"/>
    <p:sldId id="898" r:id="rId17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AB0"/>
    <a:srgbClr val="2818FC"/>
    <a:srgbClr val="15127C"/>
    <a:srgbClr val="0E02B0"/>
    <a:srgbClr val="1103C9"/>
    <a:srgbClr val="4920F8"/>
    <a:srgbClr val="FFFF00"/>
    <a:srgbClr val="FFFF99"/>
    <a:srgbClr val="7F7F7F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1" autoAdjust="0"/>
    <p:restoredTop sz="91918" autoAdjust="0"/>
  </p:normalViewPr>
  <p:slideViewPr>
    <p:cSldViewPr snapToGrid="0">
      <p:cViewPr varScale="1">
        <p:scale>
          <a:sx n="71" d="100"/>
          <a:sy n="71" d="100"/>
        </p:scale>
        <p:origin x="6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863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0860F-028A-4283-AF5A-F8B1DC8125AD}" type="datetimeFigureOut">
              <a:rPr lang="ko-KR" altLang="en-US" smtClean="0"/>
              <a:pPr/>
              <a:t>2025-01-13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863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82619-EE40-4E47-8ED1-6ED5EE396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5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2T01:34:39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16457 760 5919 0 0,'5'-5'-1568'0'0,"11"-1"-512"0"0,13 4 1728 0 0,1 9 288 0 0,-9 2-64 0 0,-8 0 128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634951-330F-4AD3-B740-BDDB3FC2B95C}" type="datetimeFigureOut">
              <a:rPr lang="ko-KR" altLang="en-US" smtClean="0"/>
              <a:pPr/>
              <a:t>2025-01-13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57EB60B-71C3-4909-85FD-B5E98959B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30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Feature-Fusion-15e897346a4880b5b03bd23efc70e241?pvs=21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EfficientDet-12-23-bb410b54033f4354a3e9664e773cf262?pvs=21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32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39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Font typeface="+mj-lt"/>
              <a:buNone/>
            </a:pPr>
            <a:r>
              <a:rPr lang="en-US" altLang="ko-KR"/>
              <a:t>Keypoint : (</a:t>
            </a:r>
            <a:r>
              <a:rPr lang="ko-KR" altLang="en-US"/>
              <a:t>논문에서 주로 고려한 것</a:t>
            </a:r>
            <a:r>
              <a:rPr lang="en-US" altLang="ko-KR"/>
              <a:t>)</a:t>
            </a:r>
          </a:p>
          <a:p>
            <a:pPr marL="0" indent="0">
              <a:buFont typeface="+mj-lt"/>
              <a:buNone/>
            </a:pPr>
            <a:endParaRPr lang="en-US" altLang="ko-KR"/>
          </a:p>
          <a:p>
            <a:pPr marL="0" indent="0">
              <a:buFont typeface="+mj-lt"/>
              <a:buNone/>
            </a:pPr>
            <a:r>
              <a:rPr lang="en-US" altLang="ko-KR"/>
              <a:t>2 main Challenges</a:t>
            </a:r>
          </a:p>
          <a:p>
            <a:pPr>
              <a:buFont typeface="+mj-lt"/>
              <a:buNone/>
            </a:pPr>
            <a:endParaRPr lang="en-US" altLang="ko-KR" b="1"/>
          </a:p>
          <a:p>
            <a:pPr>
              <a:buFont typeface="+mj-lt"/>
              <a:buNone/>
            </a:pPr>
            <a:r>
              <a:rPr lang="en-US" altLang="ko-KR" b="1"/>
              <a:t>1. Efficient multi-scale feature fusion</a:t>
            </a:r>
            <a:endParaRPr lang="en-US" altLang="ko-KR"/>
          </a:p>
          <a:p>
            <a:pPr>
              <a:buFont typeface="+mj-lt"/>
              <a:buNone/>
            </a:pPr>
            <a:r>
              <a:rPr lang="en-US" altLang="ko-KR"/>
              <a:t>FPN </a:t>
            </a:r>
            <a:r>
              <a:rPr lang="ko-KR" altLang="en-US"/>
              <a:t>도입 이후</a:t>
            </a:r>
            <a:r>
              <a:rPr lang="en-US" altLang="ko-KR"/>
              <a:t>, multi-scale feature fusion</a:t>
            </a:r>
            <a:r>
              <a:rPr lang="ko-KR" altLang="en-US"/>
              <a:t>에 많이 사용됨</a:t>
            </a:r>
            <a:r>
              <a:rPr lang="en-US" altLang="ko-KR"/>
              <a:t>.</a:t>
            </a:r>
          </a:p>
          <a:p>
            <a:pPr>
              <a:buFont typeface="+mj-lt"/>
              <a:buNone/>
            </a:pPr>
            <a:r>
              <a:rPr lang="ko-KR" altLang="en-US"/>
              <a:t>최근 </a:t>
            </a:r>
            <a:r>
              <a:rPr lang="en-US" altLang="ko-KR"/>
              <a:t>PANet, NAS-FPN </a:t>
            </a:r>
            <a:r>
              <a:rPr lang="ko-KR" altLang="en-US"/>
              <a:t>등이 </a:t>
            </a:r>
            <a:r>
              <a:rPr lang="en-US" altLang="ko-KR"/>
              <a:t>cross-scale feature fusion</a:t>
            </a:r>
            <a:r>
              <a:rPr lang="ko-KR" altLang="en-US"/>
              <a:t>을 발전시킴</a:t>
            </a:r>
          </a:p>
          <a:p>
            <a:pPr>
              <a:buFont typeface="+mj-lt"/>
              <a:buNone/>
            </a:pPr>
            <a:r>
              <a:rPr lang="en-US" altLang="ko-KR">
                <a:hlinkClick r:id="rId3"/>
              </a:rPr>
              <a:t>Feature Fusion</a:t>
            </a:r>
            <a:r>
              <a:rPr lang="ko-KR" altLang="en-US">
                <a:hlinkClick r:id="rId3"/>
              </a:rPr>
              <a:t>이란</a:t>
            </a:r>
            <a:r>
              <a:rPr lang="en-US" altLang="ko-KR">
                <a:hlinkClick r:id="rId3"/>
              </a:rPr>
              <a:t>?</a:t>
            </a:r>
            <a:endParaRPr lang="ko-KR" altLang="en-US"/>
          </a:p>
          <a:p>
            <a:pPr>
              <a:buFont typeface="+mj-lt"/>
              <a:buNone/>
            </a:pPr>
            <a:r>
              <a:rPr lang="ko-KR" altLang="en-US"/>
              <a:t>대다수 연구들은 다른 입력 </a:t>
            </a:r>
            <a:r>
              <a:rPr lang="en-US" altLang="ko-KR"/>
              <a:t>feature</a:t>
            </a:r>
            <a:r>
              <a:rPr lang="ko-KR" altLang="en-US"/>
              <a:t>들을 받아도 단순히 </a:t>
            </a:r>
            <a:r>
              <a:rPr lang="en-US" altLang="ko-KR"/>
              <a:t>sum </a:t>
            </a:r>
            <a:r>
              <a:rPr lang="ko-KR" altLang="en-US"/>
              <a:t>하기만 함 </a:t>
            </a:r>
            <a:r>
              <a:rPr lang="en-US" altLang="ko-KR"/>
              <a:t>(without distinction)</a:t>
            </a:r>
          </a:p>
          <a:p>
            <a:pPr marL="457200" lvl="1" indent="0">
              <a:buFont typeface="+mj-lt"/>
              <a:buNone/>
            </a:pPr>
            <a:r>
              <a:rPr lang="ko-KR" altLang="en-US"/>
              <a:t>문제점 </a:t>
            </a:r>
          </a:p>
          <a:p>
            <a:pPr marL="914400" lvl="2" indent="0">
              <a:buFont typeface="+mj-lt"/>
              <a:buNone/>
            </a:pPr>
            <a:r>
              <a:rPr lang="ko-KR" altLang="en-US"/>
              <a:t>다양한 </a:t>
            </a:r>
            <a:r>
              <a:rPr lang="en-US" altLang="ko-KR"/>
              <a:t>input feature</a:t>
            </a:r>
            <a:r>
              <a:rPr lang="ko-KR" altLang="en-US"/>
              <a:t>들은 다양한 </a:t>
            </a:r>
            <a:r>
              <a:rPr lang="en-US" altLang="ko-KR"/>
              <a:t>resolution</a:t>
            </a:r>
            <a:r>
              <a:rPr lang="ko-KR" altLang="en-US"/>
              <a:t>들을 가지고 있기 때문에 </a:t>
            </a:r>
            <a:r>
              <a:rPr lang="en-US" altLang="ko-KR" b="1"/>
              <a:t>fused</a:t>
            </a:r>
            <a:r>
              <a:rPr lang="ko-KR" altLang="en-US" b="1"/>
              <a:t>된 </a:t>
            </a:r>
            <a:r>
              <a:rPr lang="en-US" altLang="ko-KR" b="1"/>
              <a:t>output feature</a:t>
            </a:r>
            <a:r>
              <a:rPr lang="ko-KR" altLang="en-US" b="1"/>
              <a:t>에 불균형적으로 기여</a:t>
            </a:r>
            <a:r>
              <a:rPr lang="ko-KR" altLang="en-US"/>
              <a:t>함</a:t>
            </a:r>
            <a:r>
              <a:rPr lang="en-US" altLang="ko-KR"/>
              <a:t>.</a:t>
            </a:r>
          </a:p>
          <a:p>
            <a:pPr marL="457200" lvl="1" indent="0">
              <a:buFont typeface="+mj-lt"/>
              <a:buNone/>
            </a:pPr>
            <a:r>
              <a:rPr lang="ko-KR" altLang="en-US"/>
              <a:t>문제 해결 </a:t>
            </a:r>
          </a:p>
          <a:p>
            <a:pPr marL="914400" lvl="2" indent="0">
              <a:buFont typeface="+mj-lt"/>
              <a:buNone/>
            </a:pPr>
            <a:r>
              <a:rPr lang="en-US" altLang="ko-KR"/>
              <a:t>BiFPN </a:t>
            </a:r>
            <a:r>
              <a:rPr lang="ko-KR" altLang="en-US"/>
              <a:t>제안 </a:t>
            </a:r>
            <a:r>
              <a:rPr lang="en-US" altLang="ko-KR"/>
              <a:t>(Weighted Bi-directional Feature Pyramid Network)</a:t>
            </a:r>
          </a:p>
          <a:p>
            <a:pPr marL="914400" lvl="2" indent="0">
              <a:buFont typeface="+mj-lt"/>
              <a:buNone/>
            </a:pPr>
            <a:r>
              <a:rPr lang="ko-KR" altLang="en-US"/>
              <a:t>서로 다른 </a:t>
            </a:r>
            <a:r>
              <a:rPr lang="en-US" altLang="ko-KR"/>
              <a:t>input feature</a:t>
            </a:r>
            <a:r>
              <a:rPr lang="ko-KR" altLang="en-US"/>
              <a:t>들의 중요성을 학습하기 위해 </a:t>
            </a:r>
            <a:r>
              <a:rPr lang="en-US" altLang="ko-KR"/>
              <a:t>learnable weights</a:t>
            </a:r>
            <a:r>
              <a:rPr lang="ko-KR" altLang="en-US"/>
              <a:t>를 도입함</a:t>
            </a:r>
            <a:r>
              <a:rPr lang="en-US" altLang="ko-KR"/>
              <a:t>.</a:t>
            </a:r>
          </a:p>
          <a:p>
            <a:pPr marL="914400" lvl="2" indent="0">
              <a:buFont typeface="+mj-lt"/>
              <a:buNone/>
            </a:pPr>
            <a:r>
              <a:rPr lang="ko-KR" altLang="en-US"/>
              <a:t>여러 번의 </a:t>
            </a:r>
            <a:r>
              <a:rPr lang="en-US" altLang="ko-KR"/>
              <a:t>top-down, bottom-up multi-scale feature fusion</a:t>
            </a:r>
            <a:r>
              <a:rPr lang="ko-KR" altLang="en-US"/>
              <a:t>을 적용함</a:t>
            </a:r>
            <a:r>
              <a:rPr lang="en-US" altLang="ko-KR"/>
              <a:t>2</a:t>
            </a:r>
          </a:p>
          <a:p>
            <a:pPr>
              <a:buFont typeface="+mj-lt"/>
              <a:buNone/>
            </a:pPr>
            <a:r>
              <a:rPr lang="en-US" altLang="ko-KR" b="1"/>
              <a:t>2. Model scaling</a:t>
            </a:r>
            <a:endParaRPr lang="en-US" altLang="ko-KR"/>
          </a:p>
          <a:p>
            <a:pPr>
              <a:buFont typeface="+mj-lt"/>
              <a:buNone/>
            </a:pPr>
            <a:r>
              <a:rPr lang="ko-KR" altLang="en-US"/>
              <a:t>이전 연구들은 높은 정확도를 위해 큰 </a:t>
            </a:r>
            <a:r>
              <a:rPr lang="en-US" altLang="ko-KR"/>
              <a:t>backbone network</a:t>
            </a:r>
            <a:r>
              <a:rPr lang="ko-KR" altLang="en-US"/>
              <a:t>를 사용하거나 큰 </a:t>
            </a:r>
            <a:r>
              <a:rPr lang="en-US" altLang="ko-KR"/>
              <a:t>input image size</a:t>
            </a:r>
            <a:r>
              <a:rPr lang="ko-KR" altLang="en-US"/>
              <a:t>사용</a:t>
            </a:r>
          </a:p>
          <a:p>
            <a:pPr marL="457200" lvl="1" indent="0">
              <a:buFont typeface="+mj-lt"/>
              <a:buNone/>
            </a:pPr>
            <a:r>
              <a:rPr lang="ko-KR" altLang="en-US"/>
              <a:t>우리의 관측 내용 </a:t>
            </a:r>
          </a:p>
          <a:p>
            <a:pPr marL="914400" lvl="2" indent="0">
              <a:buFont typeface="+mj-lt"/>
              <a:buNone/>
            </a:pPr>
            <a:r>
              <a:rPr lang="ko-KR" altLang="en-US"/>
              <a:t>정확도와 효율성을 모두 고려할 때 </a:t>
            </a:r>
            <a:r>
              <a:rPr lang="en-US" altLang="ko-KR"/>
              <a:t>feature network</a:t>
            </a:r>
            <a:r>
              <a:rPr lang="ko-KR" altLang="en-US"/>
              <a:t>와 </a:t>
            </a:r>
            <a:r>
              <a:rPr lang="en-US" altLang="ko-KR"/>
              <a:t>box/class </a:t>
            </a:r>
            <a:r>
              <a:rPr lang="ko-KR" altLang="en-US"/>
              <a:t>예측 </a:t>
            </a:r>
            <a:r>
              <a:rPr lang="en-US" altLang="ko-KR"/>
              <a:t>network</a:t>
            </a:r>
            <a:r>
              <a:rPr lang="ko-KR" altLang="en-US"/>
              <a:t>를 모두 </a:t>
            </a:r>
            <a:r>
              <a:rPr lang="en-US" altLang="ko-KR"/>
              <a:t>scale-up </a:t>
            </a:r>
            <a:r>
              <a:rPr lang="ko-KR" altLang="en-US"/>
              <a:t>하는 것 또한 중요함을 확인</a:t>
            </a:r>
            <a:r>
              <a:rPr lang="en-US" altLang="ko-KR"/>
              <a:t>.</a:t>
            </a:r>
          </a:p>
          <a:p>
            <a:pPr marL="457200" lvl="1" indent="0">
              <a:buFont typeface="+mj-lt"/>
              <a:buNone/>
            </a:pPr>
            <a:r>
              <a:rPr lang="en-US" altLang="ko-KR"/>
              <a:t>EfficientNet</a:t>
            </a:r>
            <a:r>
              <a:rPr lang="ko-KR" altLang="en-US"/>
              <a:t>에 영향을 받아</a:t>
            </a:r>
            <a:r>
              <a:rPr lang="en-US" altLang="ko-KR"/>
              <a:t>, </a:t>
            </a:r>
            <a:r>
              <a:rPr lang="ko-KR" altLang="en-US"/>
              <a:t>객체 탐지를 위한 복합</a:t>
            </a:r>
            <a:r>
              <a:rPr lang="en-US" altLang="ko-KR"/>
              <a:t>(compound) scaling </a:t>
            </a:r>
            <a:r>
              <a:rPr lang="ko-KR" altLang="en-US"/>
              <a:t>방법을 제안함</a:t>
            </a:r>
            <a:r>
              <a:rPr lang="en-US" altLang="ko-KR"/>
              <a:t>. </a:t>
            </a:r>
          </a:p>
          <a:p>
            <a:pPr marL="914400" lvl="2" indent="0">
              <a:buFont typeface="+mj-lt"/>
              <a:buNone/>
            </a:pPr>
            <a:r>
              <a:rPr lang="ko-KR" altLang="en-US"/>
              <a:t>모든 </a:t>
            </a:r>
            <a:r>
              <a:rPr lang="en-US" altLang="ko-KR"/>
              <a:t>backbone, feature network, box/class </a:t>
            </a:r>
            <a:r>
              <a:rPr lang="ko-KR" altLang="en-US"/>
              <a:t>예측 네트워크의 </a:t>
            </a:r>
            <a:r>
              <a:rPr lang="en-US" altLang="ko-KR"/>
              <a:t>resolution/depth/width</a:t>
            </a:r>
            <a:r>
              <a:rPr lang="ko-KR" altLang="en-US"/>
              <a:t>를 동시에 </a:t>
            </a:r>
            <a:r>
              <a:rPr lang="en-US" altLang="ko-KR"/>
              <a:t>scale up </a:t>
            </a:r>
            <a:r>
              <a:rPr lang="ko-KR" altLang="en-US"/>
              <a:t>한다</a:t>
            </a:r>
            <a:r>
              <a:rPr lang="en-US" altLang="ko-KR"/>
              <a:t>.</a:t>
            </a:r>
          </a:p>
          <a:p>
            <a:pPr marL="0" indent="0">
              <a:buFont typeface="+mj-lt"/>
              <a:buNone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192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222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https://www.notion.so/seinchoi/EfficientDet-12-23-bb410b54033f4354a3e9664e773cf262?pvs=4#15e897346a4880779a6ec93f522f5005</a:t>
            </a:r>
          </a:p>
          <a:p>
            <a:r>
              <a:rPr lang="ko-KR" altLang="en-US"/>
              <a:t>노션 링크 참고</a:t>
            </a:r>
            <a:r>
              <a:rPr lang="en-US" altLang="ko-KR"/>
              <a:t>..  3.1 Problem Formulation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774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b="1"/>
              <a:t>3.3. Weighted Feature Fusion</a:t>
            </a:r>
          </a:p>
          <a:p>
            <a:r>
              <a:rPr lang="ko-KR" altLang="en-US"/>
              <a:t>기존의 </a:t>
            </a:r>
            <a:r>
              <a:rPr lang="en-US" altLang="ko-KR"/>
              <a:t>feature fusion </a:t>
            </a:r>
            <a:r>
              <a:rPr lang="ko-KR" altLang="en-US"/>
              <a:t>방법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일반적 방법 </a:t>
            </a:r>
            <a:r>
              <a:rPr lang="en-US" altLang="ko-KR"/>
              <a:t>: </a:t>
            </a:r>
            <a:r>
              <a:rPr lang="ko-KR" altLang="en-US"/>
              <a:t>동일한 </a:t>
            </a:r>
            <a:r>
              <a:rPr lang="en-US" altLang="ko-KR"/>
              <a:t>resolution</a:t>
            </a:r>
            <a:r>
              <a:rPr lang="ko-KR" altLang="en-US"/>
              <a:t>으로 조정한 후 </a:t>
            </a:r>
            <a:r>
              <a:rPr lang="en-US" altLang="ko-KR"/>
              <a:t>sum up </a:t>
            </a:r>
            <a:r>
              <a:rPr lang="ko-KR" altLang="en-US"/>
              <a:t>한다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Pyramid attention network</a:t>
            </a:r>
            <a:r>
              <a:rPr lang="ko-KR" altLang="en-US"/>
              <a:t>의 방법 </a:t>
            </a:r>
            <a:r>
              <a:rPr lang="en-US" altLang="ko-KR"/>
              <a:t>: pixel localization</a:t>
            </a:r>
            <a:r>
              <a:rPr lang="ko-KR" altLang="en-US"/>
              <a:t>을 복원하기 위해 </a:t>
            </a:r>
            <a:r>
              <a:rPr lang="en-US" altLang="ko-KR"/>
              <a:t>global self-attention upsampling</a:t>
            </a:r>
            <a:r>
              <a:rPr lang="ko-KR" altLang="en-US"/>
              <a:t>을 도입하기도 함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이전의 모든 방법들은 </a:t>
            </a:r>
            <a:r>
              <a:rPr lang="en-US" altLang="ko-KR"/>
              <a:t>input feature</a:t>
            </a:r>
            <a:r>
              <a:rPr lang="ko-KR" altLang="en-US"/>
              <a:t>들을 구분 없이 동등하게 취급함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문제점</a:t>
            </a:r>
            <a:r>
              <a:rPr lang="en-US" altLang="ko-KR"/>
              <a:t>!!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/>
              <a:t>서로 다른 </a:t>
            </a:r>
            <a:r>
              <a:rPr lang="en-US" altLang="ko-KR" b="1"/>
              <a:t>input feature</a:t>
            </a:r>
            <a:r>
              <a:rPr lang="ko-KR" altLang="en-US" b="1"/>
              <a:t>이 서로 다른 </a:t>
            </a:r>
            <a:r>
              <a:rPr lang="en-US" altLang="ko-KR" b="1"/>
              <a:t>fesolution</a:t>
            </a:r>
            <a:r>
              <a:rPr lang="ko-KR" altLang="en-US" b="1"/>
              <a:t>에 있기 때문에</a:t>
            </a:r>
            <a:r>
              <a:rPr lang="en-US" altLang="ko-KR" b="1"/>
              <a:t>, output feature</a:t>
            </a:r>
            <a:r>
              <a:rPr lang="ko-KR" altLang="en-US" b="1"/>
              <a:t>에 기여하는 정도가 </a:t>
            </a:r>
            <a:r>
              <a:rPr lang="en-US" altLang="ko-KR" b="1" i="1"/>
              <a:t>unequally</a:t>
            </a:r>
            <a:r>
              <a:rPr lang="ko-KR" altLang="en-US" b="1"/>
              <a:t>불균형 하다는 것을 관측함</a:t>
            </a:r>
            <a:endParaRPr lang="ko-KR" altLang="en-US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제안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/>
              <a:t>각 </a:t>
            </a:r>
            <a:r>
              <a:rPr lang="en-US" altLang="ko-KR" b="1"/>
              <a:t>input</a:t>
            </a:r>
            <a:r>
              <a:rPr lang="ko-KR" altLang="en-US" b="1"/>
              <a:t>에 대해 추가적인 </a:t>
            </a:r>
            <a:r>
              <a:rPr lang="en-US" altLang="ko-KR" b="1"/>
              <a:t>weight</a:t>
            </a:r>
            <a:r>
              <a:rPr lang="ko-KR" altLang="en-US" b="1"/>
              <a:t>를 추가하고</a:t>
            </a:r>
            <a:r>
              <a:rPr lang="en-US" altLang="ko-KR" b="1"/>
              <a:t>, </a:t>
            </a:r>
            <a:r>
              <a:rPr lang="ko-KR" altLang="en-US" b="1"/>
              <a:t>네트워크가 각 </a:t>
            </a:r>
            <a:r>
              <a:rPr lang="en-US" altLang="ko-KR" b="1"/>
              <a:t>input feature</a:t>
            </a:r>
            <a:r>
              <a:rPr lang="ko-KR" altLang="en-US" b="1"/>
              <a:t>의 중요성을 학습하도록 제안</a:t>
            </a:r>
            <a:r>
              <a:rPr lang="en-US" altLang="ko-KR" b="1"/>
              <a:t>.</a:t>
            </a:r>
            <a:endParaRPr lang="ko-KR" altLang="en-US"/>
          </a:p>
          <a:p>
            <a:endParaRPr lang="en-US" altLang="ko-KR" b="1"/>
          </a:p>
          <a:p>
            <a:r>
              <a:rPr lang="en-US" altLang="ko-KR" b="1"/>
              <a:t>Unbounded fusion: (</a:t>
            </a:r>
            <a:r>
              <a:rPr lang="ko-KR" altLang="en-US" b="1"/>
              <a:t>제한 안 둔경우</a:t>
            </a:r>
            <a:r>
              <a:rPr lang="en-US" altLang="ko-KR" b="1"/>
              <a:t>)</a:t>
            </a:r>
          </a:p>
          <a:p>
            <a:r>
              <a:rPr lang="en-US" altLang="ko-KR"/>
              <a:t>$O=\sum_i w_i\cdot I_i$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$O$ : </a:t>
            </a:r>
            <a:r>
              <a:rPr lang="en-US" altLang="ko-KR" b="1"/>
              <a:t>output feature(</a:t>
            </a:r>
            <a:r>
              <a:rPr lang="ko-KR" altLang="en-US" b="1"/>
              <a:t>출력 특성</a:t>
            </a:r>
            <a:r>
              <a:rPr lang="en-US" altLang="ko-KR" b="1"/>
              <a:t>).</a:t>
            </a:r>
            <a:r>
              <a:rPr lang="ko-KR" altLang="en-US"/>
              <a:t> </a:t>
            </a:r>
            <a:r>
              <a:rPr lang="en-US" altLang="ko-KR"/>
              <a:t>input feature</a:t>
            </a:r>
            <a:r>
              <a:rPr lang="ko-KR" altLang="en-US"/>
              <a:t>의 </a:t>
            </a:r>
            <a:r>
              <a:rPr lang="en-US" altLang="ko-KR"/>
              <a:t>weighted sum</a:t>
            </a:r>
            <a:r>
              <a:rPr lang="ko-KR" altLang="en-US"/>
              <a:t>으로</a:t>
            </a:r>
            <a:r>
              <a:rPr lang="en-US" altLang="ko-KR"/>
              <a:t>, </a:t>
            </a:r>
            <a:r>
              <a:rPr lang="ko-KR" altLang="en-US"/>
              <a:t>각 입력 특성이 그 중요도에 따라 조정된 후 결합된 결과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$w_i$ : </a:t>
            </a:r>
            <a:r>
              <a:rPr lang="ko-KR" altLang="en-US" b="1"/>
              <a:t>학습가능한 </a:t>
            </a:r>
            <a:r>
              <a:rPr lang="en-US" altLang="ko-KR" b="1"/>
              <a:t>weight</a:t>
            </a:r>
            <a:r>
              <a:rPr lang="en-US" altLang="ko-KR"/>
              <a:t>. (scalar (feature </a:t>
            </a:r>
            <a:r>
              <a:rPr lang="ko-KR" altLang="en-US"/>
              <a:t>당</a:t>
            </a:r>
            <a:r>
              <a:rPr lang="en-US" altLang="ko-KR"/>
              <a:t>), </a:t>
            </a:r>
            <a:r>
              <a:rPr lang="ko-KR" altLang="en-US"/>
              <a:t>혹은 </a:t>
            </a:r>
            <a:r>
              <a:rPr lang="en-US" altLang="ko-KR"/>
              <a:t>vector (</a:t>
            </a:r>
            <a:r>
              <a:rPr lang="ko-KR" altLang="en-US"/>
              <a:t>채널 당</a:t>
            </a:r>
            <a:r>
              <a:rPr lang="en-US" altLang="ko-KR"/>
              <a:t>), </a:t>
            </a:r>
            <a:r>
              <a:rPr lang="ko-KR" altLang="en-US"/>
              <a:t>혹은 </a:t>
            </a:r>
            <a:r>
              <a:rPr lang="en-US" altLang="ko-KR"/>
              <a:t>multi-dimensional tensor (</a:t>
            </a:r>
            <a:r>
              <a:rPr lang="ko-KR" altLang="en-US"/>
              <a:t>픽셀 당</a:t>
            </a:r>
            <a:r>
              <a:rPr lang="en-US" altLang="ko-KR"/>
              <a:t>) </a:t>
            </a:r>
            <a:r>
              <a:rPr lang="ko-KR" altLang="en-US"/>
              <a:t>이 될 수 있음</a:t>
            </a:r>
            <a:r>
              <a:rPr lang="en-US" altLang="ko-KR"/>
              <a:t>)</a:t>
            </a:r>
          </a:p>
          <a:p>
            <a:r>
              <a:rPr lang="ko-KR" altLang="en-US"/>
              <a:t>우리는 </a:t>
            </a:r>
            <a:r>
              <a:rPr lang="en-US" altLang="ko-KR"/>
              <a:t>feature scale</a:t>
            </a:r>
            <a:r>
              <a:rPr lang="ko-KR" altLang="en-US"/>
              <a:t>이 다른 접근 방식과 유사한 </a:t>
            </a:r>
            <a:r>
              <a:rPr lang="en-US" altLang="ko-KR"/>
              <a:t>accurcy </a:t>
            </a:r>
            <a:r>
              <a:rPr lang="ko-KR" altLang="en-US"/>
              <a:t>달성하면서도 최소한 </a:t>
            </a:r>
            <a:r>
              <a:rPr lang="en-US" altLang="ko-KR"/>
              <a:t>cost</a:t>
            </a:r>
            <a:r>
              <a:rPr lang="ko-KR" altLang="en-US"/>
              <a:t>로 가능함을 발견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그러나 단점  </a:t>
            </a:r>
            <a:r>
              <a:rPr lang="en-US" altLang="ko-KR"/>
              <a:t>:  scalar weight</a:t>
            </a:r>
            <a:r>
              <a:rPr lang="ko-KR" altLang="en-US"/>
              <a:t>는 제한이 없기 때문에</a:t>
            </a:r>
            <a:r>
              <a:rPr lang="en-US" altLang="ko-KR"/>
              <a:t>(unbounded), </a:t>
            </a:r>
            <a:r>
              <a:rPr lang="ko-KR" altLang="en-US" b="1"/>
              <a:t>학습의 불안정 초래</a:t>
            </a:r>
            <a:r>
              <a:rPr lang="ko-KR" altLang="en-US"/>
              <a:t>할 수 있음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해결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/>
              <a:t>weight normalization</a:t>
            </a:r>
            <a:r>
              <a:rPr lang="en-US" altLang="ko-KR"/>
              <a:t>(</a:t>
            </a:r>
            <a:r>
              <a:rPr lang="ko-KR" altLang="en-US"/>
              <a:t>가중치 정규화</a:t>
            </a:r>
            <a:r>
              <a:rPr lang="en-US" altLang="ko-KR"/>
              <a:t>)</a:t>
            </a:r>
            <a:r>
              <a:rPr lang="ko-KR" altLang="en-US"/>
              <a:t>를 통해 각 </a:t>
            </a:r>
            <a:r>
              <a:rPr lang="en-US" altLang="ko-KR"/>
              <a:t>weight</a:t>
            </a:r>
            <a:r>
              <a:rPr lang="ko-KR" altLang="en-US"/>
              <a:t>의 값 범위를 제한한다</a:t>
            </a:r>
            <a:r>
              <a:rPr lang="en-US" altLang="ko-KR"/>
              <a:t>. (bound the value)</a:t>
            </a:r>
          </a:p>
          <a:p>
            <a:endParaRPr lang="en-US" altLang="ko-KR" b="1"/>
          </a:p>
          <a:p>
            <a:endParaRPr lang="en-US" altLang="ko-KR" b="1"/>
          </a:p>
          <a:p>
            <a:r>
              <a:rPr lang="en-US" altLang="ko-KR" b="1"/>
              <a:t>Softmax-based fusion: (softmax </a:t>
            </a:r>
            <a:r>
              <a:rPr lang="ko-KR" altLang="en-US" b="1"/>
              <a:t>적용</a:t>
            </a:r>
            <a:r>
              <a:rPr lang="en-US" altLang="ko-KR" b="1"/>
              <a:t>)</a:t>
            </a:r>
          </a:p>
          <a:p>
            <a:r>
              <a:rPr lang="en-US" altLang="ko-KR"/>
              <a:t>$O=\sum_i\cfrac{e^{w_i}}{\sum_j e^{w_j}}\cdot I_i$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직관적 아이디어 </a:t>
            </a:r>
            <a:r>
              <a:rPr lang="en-US" altLang="ko-KR"/>
              <a:t>: </a:t>
            </a:r>
            <a:r>
              <a:rPr lang="ko-KR" altLang="en-US"/>
              <a:t>각 </a:t>
            </a:r>
            <a:r>
              <a:rPr lang="en-US" altLang="ko-KR"/>
              <a:t>weight</a:t>
            </a:r>
            <a:r>
              <a:rPr lang="ko-KR" altLang="en-US"/>
              <a:t>에 </a:t>
            </a:r>
            <a:r>
              <a:rPr lang="en-US" altLang="ko-KR"/>
              <a:t>softmax</a:t>
            </a:r>
            <a:r>
              <a:rPr lang="ko-KR" altLang="en-US"/>
              <a:t>를 적용한다</a:t>
            </a:r>
            <a:r>
              <a:rPr lang="en-US" altLang="ko-KR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/>
              <a:t>((e</a:t>
            </a:r>
            <a:r>
              <a:rPr lang="ko-KR" altLang="en-US"/>
              <a:t>를 넣은 이유 </a:t>
            </a:r>
            <a:r>
              <a:rPr lang="en-US" altLang="ko-KR"/>
              <a:t>: </a:t>
            </a:r>
            <a:r>
              <a:rPr lang="ko-KR" altLang="en-US"/>
              <a:t>큰 값을 크게</a:t>
            </a:r>
            <a:r>
              <a:rPr lang="en-US" altLang="ko-KR"/>
              <a:t>, </a:t>
            </a:r>
            <a:r>
              <a:rPr lang="ko-KR" altLang="en-US"/>
              <a:t>작은 값을 작게 하여 스케일 조정</a:t>
            </a:r>
            <a:r>
              <a:rPr lang="en-US" altLang="ko-KR"/>
              <a:t>, </a:t>
            </a:r>
            <a:r>
              <a:rPr lang="ko-KR" altLang="en-US"/>
              <a:t>비선형성 부여</a:t>
            </a:r>
            <a:r>
              <a:rPr lang="en-US" altLang="ko-KR"/>
              <a:t>, softmax</a:t>
            </a:r>
            <a:r>
              <a:rPr lang="ko-KR" altLang="en-US"/>
              <a:t>는 주어진 입력 값들을 확률 분포로 변환하기 때문에 </a:t>
            </a:r>
            <a:r>
              <a:rPr lang="en-US" altLang="ko-KR"/>
              <a:t>e</a:t>
            </a:r>
            <a:r>
              <a:rPr lang="ko-KR" altLang="en-US"/>
              <a:t>를 사용하면 양수로 보장되어 전체 합 </a:t>
            </a:r>
            <a:r>
              <a:rPr lang="en-US" altLang="ko-KR"/>
              <a:t>1</a:t>
            </a:r>
            <a:r>
              <a:rPr lang="ko-KR" altLang="en-US"/>
              <a:t>이 되도록 정규화 가능</a:t>
            </a:r>
            <a:r>
              <a:rPr lang="en-US" altLang="ko-KR"/>
              <a:t>. ))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softmax </a:t>
            </a:r>
            <a:r>
              <a:rPr lang="ko-KR" altLang="en-US"/>
              <a:t>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모든 </a:t>
            </a:r>
            <a:r>
              <a:rPr lang="en-US" altLang="ko-KR"/>
              <a:t>weight</a:t>
            </a:r>
            <a:r>
              <a:rPr lang="ko-KR" altLang="en-US"/>
              <a:t>가 </a:t>
            </a:r>
            <a:r>
              <a:rPr lang="en-US" altLang="ko-KR"/>
              <a:t>probability(</a:t>
            </a:r>
            <a:r>
              <a:rPr lang="ko-KR" altLang="en-US"/>
              <a:t>확률</a:t>
            </a:r>
            <a:r>
              <a:rPr lang="en-US" altLang="ko-KR"/>
              <a:t>)</a:t>
            </a:r>
            <a:r>
              <a:rPr lang="ko-KR" altLang="en-US"/>
              <a:t>인 </a:t>
            </a:r>
            <a:r>
              <a:rPr lang="en-US" altLang="ko-KR"/>
              <a:t>0~1 </a:t>
            </a:r>
            <a:r>
              <a:rPr lang="ko-KR" altLang="en-US"/>
              <a:t>사이로 </a:t>
            </a:r>
            <a:r>
              <a:rPr lang="en-US" altLang="ko-KR"/>
              <a:t>normalized</a:t>
            </a:r>
            <a:r>
              <a:rPr lang="ko-KR" altLang="en-US"/>
              <a:t>됨</a:t>
            </a:r>
            <a:r>
              <a:rPr lang="en-US" altLang="ko-KR"/>
              <a:t>. = </a:t>
            </a:r>
            <a:r>
              <a:rPr lang="ko-KR" altLang="en-US"/>
              <a:t>각 </a:t>
            </a:r>
            <a:r>
              <a:rPr lang="en-US" altLang="ko-KR"/>
              <a:t>input</a:t>
            </a:r>
            <a:r>
              <a:rPr lang="ko-KR" altLang="en-US"/>
              <a:t>의 중요성으로 변환됨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문제점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hlinkClick r:id="rId3"/>
              </a:rPr>
              <a:t>section 6.3.</a:t>
            </a:r>
            <a:r>
              <a:rPr lang="ko-KR" altLang="en-US"/>
              <a:t> 참고</a:t>
            </a:r>
            <a:r>
              <a:rPr lang="en-US" altLang="ko-KR"/>
              <a:t>, extra softmax</a:t>
            </a:r>
            <a:r>
              <a:rPr lang="ko-KR" altLang="en-US"/>
              <a:t>는 </a:t>
            </a:r>
            <a:r>
              <a:rPr lang="en-US" altLang="ko-KR"/>
              <a:t>GPU </a:t>
            </a:r>
            <a:r>
              <a:rPr lang="ko-KR" altLang="en-US"/>
              <a:t>속도 늦추는 문제점 있음</a:t>
            </a:r>
            <a:r>
              <a:rPr lang="en-US" altLang="ko-KR"/>
              <a:t>.</a:t>
            </a:r>
          </a:p>
          <a:p>
            <a:r>
              <a:rPr lang="ko-KR" altLang="en-US"/>
              <a:t>지연 비용 최소화를 위해 아래에서 </a:t>
            </a:r>
            <a:r>
              <a:rPr lang="en-US" altLang="ko-KR"/>
              <a:t>fast fusion approach</a:t>
            </a:r>
            <a:r>
              <a:rPr lang="ko-KR" altLang="en-US"/>
              <a:t>를 제안할 것</a:t>
            </a:r>
            <a:r>
              <a:rPr lang="en-US" altLang="ko-KR"/>
              <a:t>.</a:t>
            </a:r>
          </a:p>
          <a:p>
            <a:endParaRPr lang="en-US" altLang="ko-KR" b="1"/>
          </a:p>
          <a:p>
            <a:endParaRPr lang="en-US" altLang="ko-KR" b="1"/>
          </a:p>
          <a:p>
            <a:r>
              <a:rPr lang="en-US" altLang="ko-KR" b="1"/>
              <a:t>Fast normalized fusion:</a:t>
            </a:r>
          </a:p>
          <a:p>
            <a:r>
              <a:rPr lang="en-US" altLang="ko-KR"/>
              <a:t>$O=\sum_i\cfrac{w_i}{\epsilon +\sum_j w_j}\cdot I_i$</a:t>
            </a:r>
          </a:p>
          <a:p>
            <a:r>
              <a:rPr lang="en-US" altLang="ko-KR"/>
              <a:t>$w_j$</a:t>
            </a:r>
            <a:r>
              <a:rPr lang="ko-KR" altLang="en-US"/>
              <a:t>에 </a:t>
            </a:r>
            <a:r>
              <a:rPr lang="en-US" altLang="ko-KR"/>
              <a:t>Relu </a:t>
            </a:r>
            <a:r>
              <a:rPr lang="ko-KR" altLang="en-US"/>
              <a:t>적용시켜서 </a:t>
            </a:r>
            <a:r>
              <a:rPr lang="en-US" altLang="ko-KR"/>
              <a:t>$w_i\geq 0$</a:t>
            </a:r>
            <a:r>
              <a:rPr lang="ko-KR" altLang="en-US"/>
              <a:t>임을 보장한 후</a:t>
            </a:r>
            <a:r>
              <a:rPr lang="en-US" altLang="ko-KR"/>
              <a:t>, numerical instability</a:t>
            </a:r>
            <a:r>
              <a:rPr lang="ko-KR" altLang="en-US"/>
              <a:t>를 피하기 위해 </a:t>
            </a:r>
            <a:r>
              <a:rPr lang="en-US" altLang="ko-KR"/>
              <a:t>$\epsilon$=0.0001</a:t>
            </a:r>
            <a:r>
              <a:rPr lang="ko-KR" altLang="en-US"/>
              <a:t>을 사용함</a:t>
            </a:r>
            <a:r>
              <a:rPr lang="en-US" altLang="ko-KR"/>
              <a:t>.</a:t>
            </a:r>
          </a:p>
          <a:p>
            <a:r>
              <a:rPr lang="ko-KR" altLang="en-US"/>
              <a:t>정규화된 </a:t>
            </a:r>
            <a:r>
              <a:rPr lang="en-US" altLang="ko-KR"/>
              <a:t>weight </a:t>
            </a:r>
            <a:r>
              <a:rPr lang="ko-KR" altLang="en-US"/>
              <a:t>값이 </a:t>
            </a:r>
            <a:r>
              <a:rPr lang="en-US" altLang="ko-KR"/>
              <a:t>0~1 </a:t>
            </a:r>
            <a:r>
              <a:rPr lang="ko-KR" altLang="en-US"/>
              <a:t>사이에 있으며</a:t>
            </a:r>
            <a:r>
              <a:rPr lang="en-US" altLang="ko-KR"/>
              <a:t>, softmax </a:t>
            </a:r>
            <a:r>
              <a:rPr lang="ko-KR" altLang="en-US"/>
              <a:t>없기 때문에 연산이 훨씬 효율적이다</a:t>
            </a:r>
            <a:r>
              <a:rPr lang="en-US" altLang="ko-KR"/>
              <a:t>.</a:t>
            </a:r>
          </a:p>
          <a:p>
            <a:r>
              <a:rPr lang="ko-KR" altLang="en-US"/>
              <a:t>결과</a:t>
            </a:r>
            <a:r>
              <a:rPr lang="en-US" altLang="ko-KR"/>
              <a:t>: softmax </a:t>
            </a:r>
            <a:r>
              <a:rPr lang="ko-KR" altLang="en-US"/>
              <a:t>와 유사한 학습과 정확도</a:t>
            </a:r>
            <a:r>
              <a:rPr lang="en-US" altLang="ko-KR"/>
              <a:t>, GPU</a:t>
            </a:r>
            <a:r>
              <a:rPr lang="ko-KR" altLang="en-US"/>
              <a:t>에서 최대 </a:t>
            </a:r>
            <a:r>
              <a:rPr lang="en-US" altLang="ko-KR"/>
              <a:t>30% </a:t>
            </a:r>
            <a:r>
              <a:rPr lang="ko-KR" altLang="en-US"/>
              <a:t>빠르게 실행됨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03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244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1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0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59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21744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1131904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80687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43867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DBE6DDA-23BE-744D-8DF8-F443EB1EAB8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04012" y="763178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15766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1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55900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93897BFA-69B5-0F19-AEAA-E6141B5763E0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599" y="221"/>
            <a:ext cx="113190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86258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38658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5D676B40-CAA5-F673-B99A-4932B182FCCA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576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0427" y="221"/>
            <a:ext cx="1132822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53984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06384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448026" y="2614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4ABBE146-B200-F336-7B16-A5880D6F54C3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21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0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58086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210486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352128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77D639-4FA5-1C19-15F4-787B47119233}"/>
              </a:ext>
            </a:extLst>
          </p:cNvPr>
          <p:cNvSpPr/>
          <p:nvPr userDrawn="1"/>
        </p:nvSpPr>
        <p:spPr>
          <a:xfrm>
            <a:off x="493770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79697533-F4B9-5B8B-681B-99089A530D0C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15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571480"/>
          </a:xfrm>
          <a:prstGeom prst="rect">
            <a:avLst/>
          </a:prstGeom>
          <a:solidFill>
            <a:srgbClr val="15127C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584BBDB9-21E4-3C5C-8BD8-A5E649A7BF48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7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21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13169" y="69539"/>
            <a:ext cx="1133872" cy="3635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82515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1713857"/>
            <a:ext cx="2114317" cy="104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http://cfs13.tistory.com/image/33/tistory/2008/11/07/16/41/4913f13b3d3d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885481"/>
            <a:ext cx="2114319" cy="10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548680"/>
            <a:ext cx="2114319" cy="103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9" y="4090121"/>
            <a:ext cx="2114317" cy="1067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 descr="http://www.techlicious.com/images/av/ea-active-2-364px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0" b="18469"/>
          <a:stretch/>
        </p:blipFill>
        <p:spPr bwMode="auto">
          <a:xfrm>
            <a:off x="1910079" y="5314257"/>
            <a:ext cx="2114316" cy="106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50" y="144016"/>
            <a:ext cx="11713301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2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Rectangle 23"/>
          <p:cNvSpPr>
            <a:spLocks noChangeArrowheads="1"/>
          </p:cNvSpPr>
          <p:nvPr userDrawn="1"/>
        </p:nvSpPr>
        <p:spPr bwMode="auto">
          <a:xfrm>
            <a:off x="4934859" y="6614069"/>
            <a:ext cx="2035605" cy="184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00" tIns="46000" rIns="92000" bIns="46000" anchor="ctr"/>
          <a:lstStyle/>
          <a:p>
            <a:pPr algn="ctr"/>
            <a:fld id="{BCA6365A-A6D8-4C5D-8B65-3F43B4140DAB}" type="slidenum">
              <a:rPr lang="en-US" altLang="ko-KR" sz="1400" b="0" smtClean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pPr algn="ctr"/>
              <a:t>‹#›</a:t>
            </a:fld>
            <a:r>
              <a:rPr lang="en-US" altLang="ko-KR" sz="1400" b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/8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549" y="21605"/>
            <a:ext cx="927953" cy="70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8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952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68705D-D306-3044-AB3E-9550C37B4F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9727" y="2888457"/>
            <a:ext cx="345371" cy="3230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92C6AA0-D312-F948-810E-C69B2B694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9792" y="3713647"/>
            <a:ext cx="345371" cy="323056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8A7E03B-C183-C14E-B0EC-E46E29C594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20208" y="4594594"/>
            <a:ext cx="345371" cy="323056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8901E7A-AF26-CA4A-A3BC-A89E9216B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4488" y="5453237"/>
            <a:ext cx="345371" cy="323056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41507213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981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6817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689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5678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9966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9521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9525"/>
            <a:ext cx="122047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 b="1"/>
            </a:lvl1pPr>
          </a:lstStyle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1669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12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2894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0827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6558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112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571480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9570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Text Box 2"/>
          <p:cNvSpPr txBox="1">
            <a:spLocks noChangeArrowheads="1"/>
          </p:cNvSpPr>
          <p:nvPr userDrawn="1"/>
        </p:nvSpPr>
        <p:spPr bwMode="auto">
          <a:xfrm>
            <a:off x="1524000" y="4581128"/>
            <a:ext cx="9144000" cy="413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200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http://ivpl.sookmyung.ac.kr</a:t>
            </a:r>
            <a:endParaRPr lang="ko-KR" altLang="en-US" sz="200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27614" y="45531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450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68591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rgbClr val="110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직사각형 14"/>
          <p:cNvSpPr/>
          <p:nvPr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rgbClr val="0E0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직사각형 15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1026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0B8DC2-256E-CCE3-DA64-D3589836152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21795" y="9157"/>
            <a:ext cx="1133872" cy="3635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BA5243-B254-EF46-D0A5-55C47F44FC3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" y="9958"/>
            <a:ext cx="587059" cy="4854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rgbClr val="492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37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221"/>
            <a:ext cx="646451" cy="546127"/>
          </a:xfrm>
          <a:prstGeom prst="rect">
            <a:avLst/>
          </a:prstGeom>
          <a:solidFill>
            <a:srgbClr val="EE7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ED90-7364-4FDE-8BAE-ADE34AC1B1DA}" type="datetimeFigureOut">
              <a:rPr lang="ko-KR" altLang="en-US" smtClean="0"/>
              <a:pPr/>
              <a:t>2025-01-13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9" r:id="rId7"/>
    <p:sldLayoutId id="2147483888" r:id="rId8"/>
    <p:sldLayoutId id="2147483680" r:id="rId9"/>
    <p:sldLayoutId id="2147483882" r:id="rId10"/>
    <p:sldLayoutId id="2147483887" r:id="rId11"/>
    <p:sldLayoutId id="2147483891" r:id="rId12"/>
    <p:sldLayoutId id="2147483892" r:id="rId13"/>
    <p:sldLayoutId id="2147483893" r:id="rId14"/>
    <p:sldLayoutId id="2147483894" r:id="rId15"/>
    <p:sldLayoutId id="2147483681" r:id="rId16"/>
    <p:sldLayoutId id="2147483883" r:id="rId17"/>
    <p:sldLayoutId id="2147483884" r:id="rId18"/>
    <p:sldLayoutId id="2147483885" r:id="rId19"/>
    <p:sldLayoutId id="2147483889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2" r:id="rId26"/>
    <p:sldLayoutId id="2147483693" r:id="rId27"/>
    <p:sldLayoutId id="2147483654" r:id="rId28"/>
    <p:sldLayoutId id="2147483881" r:id="rId29"/>
    <p:sldLayoutId id="2147483886" r:id="rId30"/>
    <p:sldLayoutId id="2147483890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02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9" r:id="rId6"/>
    <p:sldLayoutId id="2147483844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3" r:id="rId14"/>
    <p:sldLayoutId id="2147483854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01765" y="1196752"/>
            <a:ext cx="10988469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 fontAlgn="base" latinLnBrk="0"/>
            <a:r>
              <a:rPr lang="en-US" altLang="ko-KR" sz="3200" b="1">
                <a:ea typeface="맑은 고딕"/>
              </a:rPr>
              <a:t>EfficientDet (1)</a:t>
            </a:r>
            <a:endParaRPr lang="ko-KR" altLang="en-US" sz="3200" b="1">
              <a:solidFill>
                <a:srgbClr val="2818FC"/>
              </a:solidFill>
              <a:ea typeface="맑은 고딕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0" y="4437112"/>
            <a:ext cx="9144000" cy="38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2024-12-23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24000" y="4941168"/>
            <a:ext cx="9144000" cy="149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Sein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Choi</a:t>
            </a:r>
          </a:p>
          <a:p>
            <a:pPr algn="ctr"/>
            <a:r>
              <a:rPr lang="en-US" altLang="ko-KR" b="1">
                <a:solidFill>
                  <a:srgbClr val="0E02B0"/>
                </a:solidFill>
              </a:rPr>
              <a:t>I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ntelligent </a:t>
            </a:r>
            <a:r>
              <a:rPr lang="en-US" altLang="ko-KR" b="1">
                <a:solidFill>
                  <a:srgbClr val="0E02B0"/>
                </a:solidFill>
              </a:rPr>
              <a:t>V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ision </a:t>
            </a:r>
            <a:r>
              <a:rPr lang="en-US" altLang="ko-KR" b="1">
                <a:solidFill>
                  <a:srgbClr val="0E02B0"/>
                </a:solidFill>
              </a:rPr>
              <a:t>P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rocessing </a:t>
            </a:r>
            <a:r>
              <a:rPr lang="en-US" altLang="ko-KR" b="1">
                <a:solidFill>
                  <a:srgbClr val="0E02B0"/>
                </a:solidFill>
              </a:rPr>
              <a:t>L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ab. (</a:t>
            </a:r>
            <a:r>
              <a:rPr lang="en-US" altLang="ko-KR" b="1">
                <a:solidFill>
                  <a:srgbClr val="0E02B0"/>
                </a:solidFill>
              </a:rPr>
              <a:t>IVPL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ctr"/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https://ivpl.sookmyung.ac.kr </a:t>
            </a:r>
          </a:p>
          <a:p>
            <a:pPr algn="ctr"/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Div. of AI Engineering, Sookmyung Women’s University</a:t>
            </a:r>
          </a:p>
          <a:p>
            <a:pPr algn="ctr"/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E-mail: csi1806@sookmyung.ac.kr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671F0-B806-614E-915E-7B1C3A4F15E3}"/>
              </a:ext>
            </a:extLst>
          </p:cNvPr>
          <p:cNvSpPr txBox="1"/>
          <p:nvPr/>
        </p:nvSpPr>
        <p:spPr>
          <a:xfrm>
            <a:off x="601766" y="2025838"/>
            <a:ext cx="1098846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EfficientDet: Scalable and Efficient Object Detection</a:t>
            </a:r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14:cNvPr>
              <p14:cNvContentPartPr/>
              <p14:nvPr/>
            </p14:nvContentPartPr>
            <p14:xfrm>
              <a:off x="5895202" y="-164156"/>
              <a:ext cx="40977" cy="12871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77386" y="-188908"/>
                <a:ext cx="76253" cy="6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A132538-7625-1A81-CFD9-463CBAD4B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Result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0B2433-D90D-7D32-32B1-6B18E545C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255"/>
            <a:ext cx="3409627" cy="37739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7E544C-BE13-1AAA-7BA7-FE12C38F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062" y="880255"/>
            <a:ext cx="6948229" cy="26433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779A85-779D-A535-C5F6-E50A016A3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864" y="3151484"/>
            <a:ext cx="851535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59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7F825A-A9C4-F0A0-215F-D4D240058A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Result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E9594-1669-7C92-CC88-7669CFFC88AB}"/>
              </a:ext>
            </a:extLst>
          </p:cNvPr>
          <p:cNvSpPr txBox="1"/>
          <p:nvPr/>
        </p:nvSpPr>
        <p:spPr>
          <a:xfrm>
            <a:off x="634138" y="1305341"/>
            <a:ext cx="10923724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Research Content</a:t>
            </a:r>
          </a:p>
          <a:p>
            <a:endParaRPr lang="en-US" altLang="ko-KR"/>
          </a:p>
          <a:p>
            <a:r>
              <a:rPr lang="en-US" altLang="ko-KR"/>
              <a:t>To achieve efficient object detection, we propose ‘network architecture design choices’ to improve accuracy and efficiency, including a ‘weighted bidirectional feature network’ and a ‘customized compound scaling method.’</a:t>
            </a:r>
          </a:p>
          <a:p>
            <a:endParaRPr lang="en-US" altLang="ko-KR"/>
          </a:p>
          <a:p>
            <a:r>
              <a:rPr lang="en-US" altLang="ko-KR"/>
              <a:t>Through these optimizations, we </a:t>
            </a:r>
            <a:r>
              <a:rPr lang="en-US" altLang="ko-KR" b="1"/>
              <a:t>developed a new family of detectors called </a:t>
            </a:r>
            <a:r>
              <a:rPr lang="en-US" altLang="ko-KR" b="1" i="1"/>
              <a:t>EfficientDet.</a:t>
            </a:r>
          </a:p>
          <a:p>
            <a:endParaRPr lang="en-US" altLang="ko-KR"/>
          </a:p>
          <a:p>
            <a:r>
              <a:rPr lang="en-US" altLang="ko-KR" sz="2000" b="1"/>
              <a:t>Results</a:t>
            </a:r>
          </a:p>
          <a:p>
            <a:endParaRPr lang="en-US" altLang="ko-KR"/>
          </a:p>
          <a:p>
            <a:r>
              <a:rPr lang="en-US" altLang="ko-KR"/>
              <a:t>Achieved consistently better accuracy and efficiency compared to previous technologies under various resource constraints.</a:t>
            </a:r>
          </a:p>
          <a:p>
            <a:endParaRPr lang="en-US" altLang="ko-KR"/>
          </a:p>
          <a:p>
            <a:r>
              <a:rPr lang="en-US" altLang="ko-KR"/>
              <a:t>In particular, the scaled EfficientDet achieves state-of-the-art results with significantly fewer parameters and FLOPs than previous models.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051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022849" y="2636912"/>
            <a:ext cx="8208912" cy="10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3200" b="1">
                <a:solidFill>
                  <a:srgbClr val="3AC4D2"/>
                </a:solidFill>
              </a:rPr>
              <a:t>Thank you for your attention.!!!</a:t>
            </a:r>
          </a:p>
          <a:p>
            <a:pPr algn="ctr"/>
            <a:r>
              <a:rPr lang="en-US" altLang="ko-KR" sz="3200" b="1" err="1">
                <a:solidFill>
                  <a:srgbClr val="3AC4D2"/>
                </a:solidFill>
              </a:rPr>
              <a:t>QnA</a:t>
            </a:r>
            <a:endParaRPr lang="en-US" altLang="ko-KR" sz="3200" b="1">
              <a:solidFill>
                <a:srgbClr val="3AC4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1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25062" y="2090523"/>
            <a:ext cx="6283506" cy="2999331"/>
          </a:xfrm>
          <a:prstGeom prst="rect">
            <a:avLst/>
          </a:prstGeom>
          <a:noFill/>
        </p:spPr>
        <p:txBody>
          <a:bodyPr wrap="square" lIns="91424" tIns="45712" rIns="91424" bIns="45712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Related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BiFPN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Weighted Feature Fusion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Final BiFPN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EfficientDet Architecture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Compound Scaling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Result</a:t>
            </a:r>
            <a:endParaRPr lang="en-US" altLang="ko-KR" sz="1600" b="1" dirty="0"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43872" y="1556793"/>
            <a:ext cx="1927056" cy="461649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sz="2400" b="1">
                <a:solidFill>
                  <a:srgbClr val="FF6600"/>
                </a:solidFill>
                <a:latin typeface="+mn-ea"/>
              </a:rPr>
              <a:t>Contents</a:t>
            </a:r>
            <a:endParaRPr lang="ko-KR" altLang="en-US" sz="2400" b="1">
              <a:solidFill>
                <a:srgbClr val="FF6600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087888" y="2007685"/>
            <a:ext cx="5580112" cy="0"/>
          </a:xfrm>
          <a:prstGeom prst="line">
            <a:avLst/>
          </a:prstGeom>
          <a:ln w="19050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52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B46FBE0-3379-9D1A-A21A-62E202FC7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Introduction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122F52-F190-04A7-4CBE-B032D65B8F4F}"/>
              </a:ext>
            </a:extLst>
          </p:cNvPr>
          <p:cNvSpPr txBox="1"/>
          <p:nvPr/>
        </p:nvSpPr>
        <p:spPr>
          <a:xfrm>
            <a:off x="407369" y="741331"/>
            <a:ext cx="1123185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i="0">
                <a:solidFill>
                  <a:srgbClr val="262626"/>
                </a:solidFill>
                <a:effectLst/>
                <a:latin typeface="-apple-system"/>
              </a:rPr>
              <a:t>Increasingly Expensive Detectors</a:t>
            </a:r>
          </a:p>
          <a:p>
            <a:pPr marL="285750" indent="-285750">
              <a:buFontTx/>
              <a:buChar char="-"/>
            </a:pPr>
            <a:r>
              <a:rPr lang="en-US" altLang="ko-KR" sz="1400"/>
              <a:t>Due to resource constraints in real-world applications, deployment becomes challenging.</a:t>
            </a:r>
          </a:p>
          <a:p>
            <a:pPr marL="285750" indent="-285750">
              <a:buFontTx/>
              <a:buChar char="-"/>
            </a:pPr>
            <a:endParaRPr lang="en-US" altLang="ko-KR" sz="1400"/>
          </a:p>
          <a:p>
            <a:pPr marL="285750" indent="-285750">
              <a:buFontTx/>
              <a:buChar char="-"/>
            </a:pPr>
            <a:r>
              <a:rPr lang="en-US" altLang="ko-KR" sz="1400"/>
              <a:t>Efforts for Efficiency </a:t>
            </a:r>
          </a:p>
          <a:p>
            <a:pPr marL="742950" lvl="1" indent="-285750">
              <a:buFontTx/>
              <a:buChar char="-"/>
            </a:pPr>
            <a:r>
              <a:rPr lang="en-US" altLang="ko-KR" sz="1400"/>
              <a:t>one-stage</a:t>
            </a:r>
          </a:p>
          <a:p>
            <a:pPr marL="742950" lvl="1" indent="-285750">
              <a:buFontTx/>
              <a:buChar char="-"/>
            </a:pPr>
            <a:r>
              <a:rPr lang="en-US" altLang="ko-KR" sz="1400"/>
              <a:t>anchor-free detectors</a:t>
            </a:r>
          </a:p>
          <a:p>
            <a:pPr marL="742950" lvl="1" indent="-285750">
              <a:buFontTx/>
              <a:buChar char="-"/>
            </a:pPr>
            <a:r>
              <a:rPr lang="en-US" altLang="ko-KR" sz="1400"/>
              <a:t>compress existing models</a:t>
            </a:r>
          </a:p>
          <a:p>
            <a:pPr marL="742950" lvl="1" indent="-285750">
              <a:buFontTx/>
              <a:buChar char="-"/>
            </a:pPr>
            <a:r>
              <a:rPr lang="en-US" altLang="ko-KR" sz="1400"/>
              <a:t>But, Lacks in Accuracy</a:t>
            </a:r>
          </a:p>
          <a:p>
            <a:pPr marL="285750" indent="-285750">
              <a:buFontTx/>
              <a:buChar char="-"/>
            </a:pPr>
            <a:r>
              <a:rPr lang="en-US" altLang="ko-KR" sz="1400"/>
              <a:t>keypoint in Paper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scalable detection architecture + higher accuracy + higher efficiency + wide spectrum of resource constraints</a:t>
            </a:r>
          </a:p>
          <a:p>
            <a:pPr marL="742950" lvl="1" indent="-285750">
              <a:buFontTx/>
              <a:buChar char="-"/>
            </a:pPr>
            <a:endParaRPr lang="en-US" altLang="ko-KR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784D6F-9053-3666-0C69-84058EA14758}"/>
              </a:ext>
            </a:extLst>
          </p:cNvPr>
          <p:cNvSpPr txBox="1"/>
          <p:nvPr/>
        </p:nvSpPr>
        <p:spPr>
          <a:xfrm>
            <a:off x="407369" y="3654457"/>
            <a:ext cx="4559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2 Main Challenges</a:t>
            </a:r>
          </a:p>
          <a:p>
            <a:pPr marL="800100" lvl="1" indent="-342900">
              <a:buAutoNum type="arabicPeriod"/>
            </a:pPr>
            <a:r>
              <a:rPr lang="en-US" altLang="ko-KR"/>
              <a:t>Efficient multi-scale feature fusion</a:t>
            </a:r>
          </a:p>
          <a:p>
            <a:pPr marL="800100" lvl="1" indent="-342900">
              <a:buAutoNum type="arabicPeriod"/>
            </a:pPr>
            <a:r>
              <a:rPr lang="en-US" altLang="ko-KR"/>
              <a:t>Model Scaling</a:t>
            </a:r>
          </a:p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C7BBC-88CE-DE32-192F-73DE7CE53EF1}"/>
              </a:ext>
            </a:extLst>
          </p:cNvPr>
          <p:cNvSpPr txBox="1"/>
          <p:nvPr/>
        </p:nvSpPr>
        <p:spPr>
          <a:xfrm>
            <a:off x="407369" y="4854786"/>
            <a:ext cx="5745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Output</a:t>
            </a:r>
          </a:p>
          <a:p>
            <a:r>
              <a:rPr lang="en-US" altLang="ko-KR"/>
              <a:t>      = EfficientDet (a new family of object detection)</a:t>
            </a:r>
          </a:p>
          <a:p>
            <a:r>
              <a:rPr lang="en-US" altLang="ko-KR"/>
              <a:t>      = EfficientNet backbone + BiFPN</a:t>
            </a:r>
          </a:p>
        </p:txBody>
      </p:sp>
    </p:spTree>
    <p:extLst>
      <p:ext uri="{BB962C8B-B14F-4D97-AF65-F5344CB8AC3E}">
        <p14:creationId xmlns:p14="http://schemas.microsoft.com/office/powerpoint/2010/main" val="403370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PN 논문(Feature Pyramid Networks for Object Detection) 리뷰">
            <a:extLst>
              <a:ext uri="{FF2B5EF4-FFF2-40B4-BE49-F238E27FC236}">
                <a16:creationId xmlns:a16="http://schemas.microsoft.com/office/drawing/2014/main" id="{179BBEB5-203E-55CE-D7E8-80586DDD7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151" y="2534482"/>
            <a:ext cx="3371849" cy="197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3AE694C-F1D3-D6F3-C124-871C8C786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736" y="5398290"/>
            <a:ext cx="2863294" cy="1311974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5EC7EF1-1ABA-3035-18FE-AA63EACFE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Related Work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614BCF-D524-895E-3B44-8639F635D418}"/>
              </a:ext>
            </a:extLst>
          </p:cNvPr>
          <p:cNvSpPr txBox="1"/>
          <p:nvPr/>
        </p:nvSpPr>
        <p:spPr>
          <a:xfrm>
            <a:off x="170482" y="694281"/>
            <a:ext cx="2532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One-Stage Detectors: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2198E-F9C5-FE1A-4F22-49E04560D1F1}"/>
              </a:ext>
            </a:extLst>
          </p:cNvPr>
          <p:cNvSpPr txBox="1"/>
          <p:nvPr/>
        </p:nvSpPr>
        <p:spPr>
          <a:xfrm>
            <a:off x="170482" y="2199638"/>
            <a:ext cx="422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Multi-Scale Feature Representations: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E1FDB8-3202-C16B-C094-4EEA80642DB0}"/>
              </a:ext>
            </a:extLst>
          </p:cNvPr>
          <p:cNvSpPr txBox="1"/>
          <p:nvPr/>
        </p:nvSpPr>
        <p:spPr>
          <a:xfrm>
            <a:off x="170482" y="4434176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Model Scaling: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8B81A-C8E9-8BC5-B3A2-6C6863712AE4}"/>
              </a:ext>
            </a:extLst>
          </p:cNvPr>
          <p:cNvSpPr txBox="1"/>
          <p:nvPr/>
        </p:nvSpPr>
        <p:spPr>
          <a:xfrm>
            <a:off x="3115725" y="698884"/>
            <a:ext cx="444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Region-of-Interest proposal step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A91D23-9AA5-6A47-9A44-710B28DE5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290790"/>
              </p:ext>
            </p:extLst>
          </p:nvPr>
        </p:nvGraphicFramePr>
        <p:xfrm>
          <a:off x="3115725" y="1159410"/>
          <a:ext cx="53784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225">
                  <a:extLst>
                    <a:ext uri="{9D8B030D-6E8A-4147-A177-3AD203B41FA5}">
                      <a16:colId xmlns:a16="http://schemas.microsoft.com/office/drawing/2014/main" val="607983778"/>
                    </a:ext>
                  </a:extLst>
                </a:gridCol>
                <a:gridCol w="2689225">
                  <a:extLst>
                    <a:ext uri="{9D8B030D-6E8A-4147-A177-3AD203B41FA5}">
                      <a16:colId xmlns:a16="http://schemas.microsoft.com/office/drawing/2014/main" val="878464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029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accent4"/>
                          </a:solidFill>
                        </a:rPr>
                        <a:t>One-stage detector</a:t>
                      </a:r>
                      <a:endParaRPr lang="ko-KR" altLang="en-US" b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Two-stage detectors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83720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5E7442D-8937-1064-ACF6-58137D63D2E6}"/>
              </a:ext>
            </a:extLst>
          </p:cNvPr>
          <p:cNvSpPr txBox="1"/>
          <p:nvPr/>
        </p:nvSpPr>
        <p:spPr>
          <a:xfrm>
            <a:off x="170481" y="2660936"/>
            <a:ext cx="100212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262626"/>
                </a:solidFill>
                <a:effectLst/>
                <a:latin typeface="-apple-system"/>
              </a:rPr>
              <a:t>Key Issues in Object Detection : </a:t>
            </a:r>
            <a:r>
              <a:rPr lang="en-US" altLang="ko-KR" b="0" i="0" u="sng">
                <a:solidFill>
                  <a:srgbClr val="262626"/>
                </a:solidFill>
                <a:effectLst/>
                <a:latin typeface="-apple-system"/>
              </a:rPr>
              <a:t>difficulty of efficiently representing and processing multi-scale features.</a:t>
            </a:r>
          </a:p>
          <a:p>
            <a:pPr algn="l"/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Early detectors </a:t>
            </a:r>
            <a:r>
              <a:rPr lang="en-US" altLang="ko-KR" b="0" i="0" u="sng">
                <a:solidFill>
                  <a:srgbClr val="262626"/>
                </a:solidFill>
                <a:effectLst/>
                <a:latin typeface="-apple-system"/>
              </a:rPr>
              <a:t>relied on FPN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, utilizing a top-down pathway to combine multi-scale features. (ex. PANet, STDL, M2det, G-FRNet, NAS-FPN)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50447E-B82E-6F21-3189-40F21A51831B}"/>
              </a:ext>
            </a:extLst>
          </p:cNvPr>
          <p:cNvSpPr txBox="1"/>
          <p:nvPr/>
        </p:nvSpPr>
        <p:spPr>
          <a:xfrm>
            <a:off x="794315" y="3659962"/>
            <a:ext cx="10021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262626"/>
                </a:solidFill>
                <a:effectLst/>
                <a:latin typeface="-apple-system"/>
              </a:rPr>
              <a:t>In this paper, we </a:t>
            </a:r>
            <a:r>
              <a:rPr lang="en-US" altLang="ko-KR" b="1" i="0">
                <a:solidFill>
                  <a:schemeClr val="accent4"/>
                </a:solidFill>
                <a:effectLst/>
                <a:latin typeface="-apple-system"/>
              </a:rPr>
              <a:t>aim </a:t>
            </a:r>
            <a:r>
              <a:rPr lang="en-US" altLang="ko-KR" b="1" i="0" u="sng">
                <a:solidFill>
                  <a:schemeClr val="accent4"/>
                </a:solidFill>
                <a:effectLst/>
                <a:latin typeface="-apple-system"/>
              </a:rPr>
              <a:t>to optimize multi-scale feature fusion </a:t>
            </a:r>
            <a:r>
              <a:rPr lang="en-US" altLang="ko-KR" b="1" i="0">
                <a:solidFill>
                  <a:srgbClr val="262626"/>
                </a:solidFill>
                <a:effectLst/>
                <a:latin typeface="-apple-system"/>
              </a:rPr>
              <a:t>in a more intuitive and principled manner.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FB936-6745-57BB-BE57-998CB570F1DB}"/>
              </a:ext>
            </a:extLst>
          </p:cNvPr>
          <p:cNvSpPr txBox="1"/>
          <p:nvPr/>
        </p:nvSpPr>
        <p:spPr>
          <a:xfrm>
            <a:off x="170481" y="4879204"/>
            <a:ext cx="104352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262626"/>
                </a:solidFill>
                <a:effectLst/>
                <a:latin typeface="-apple-system"/>
              </a:rPr>
              <a:t>Existing Methods: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 The backbone network is  expanded, and the input image size is increased  512 to 1536. This scaling method focuses on a single or limited scaling dimension.(limitations)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FEAED0-A943-DD2D-5E34-4E2B96106E2D}"/>
              </a:ext>
            </a:extLst>
          </p:cNvPr>
          <p:cNvSpPr txBox="1"/>
          <p:nvPr/>
        </p:nvSpPr>
        <p:spPr>
          <a:xfrm>
            <a:off x="840689" y="5698590"/>
            <a:ext cx="7979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262626"/>
                </a:solidFill>
                <a:effectLst/>
                <a:latin typeface="-apple-system"/>
              </a:rPr>
              <a:t>We will propose our own </a:t>
            </a:r>
            <a:r>
              <a:rPr lang="en-US" altLang="ko-KR" b="1" i="0" u="sng">
                <a:solidFill>
                  <a:schemeClr val="accent4"/>
                </a:solidFill>
                <a:effectLst/>
                <a:latin typeface="-apple-system"/>
              </a:rPr>
              <a:t>compound scaling method for object detection, </a:t>
            </a:r>
            <a:r>
              <a:rPr lang="en-US" altLang="ko-KR" b="1" i="0">
                <a:solidFill>
                  <a:srgbClr val="262626"/>
                </a:solidFill>
                <a:effectLst/>
                <a:latin typeface="-apple-system"/>
              </a:rPr>
              <a:t>inspired by EfficientNet's compound scaling method.</a:t>
            </a:r>
          </a:p>
        </p:txBody>
      </p:sp>
    </p:spTree>
    <p:extLst>
      <p:ext uri="{BB962C8B-B14F-4D97-AF65-F5344CB8AC3E}">
        <p14:creationId xmlns:p14="http://schemas.microsoft.com/office/powerpoint/2010/main" val="3831126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5752A8A-57A0-04AB-3CBE-3EABE984D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BiFPN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F0806E-E3AB-EF3F-77F7-CE1377F7DF78}"/>
              </a:ext>
            </a:extLst>
          </p:cNvPr>
          <p:cNvSpPr txBox="1"/>
          <p:nvPr/>
        </p:nvSpPr>
        <p:spPr>
          <a:xfrm>
            <a:off x="123988" y="787271"/>
            <a:ext cx="10421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Goal : Combining features at different resolutions</a:t>
            </a:r>
          </a:p>
          <a:p>
            <a:endParaRPr lang="en-US" altLang="ko-KR" b="1"/>
          </a:p>
          <a:p>
            <a:r>
              <a:rPr lang="en-US" altLang="ko-KR" b="1"/>
              <a:t>Solution</a:t>
            </a:r>
          </a:p>
          <a:p>
            <a:pPr marL="342900" indent="-342900">
              <a:buAutoNum type="arabicPeriod"/>
            </a:pPr>
            <a:r>
              <a:rPr lang="en-US" altLang="ko-KR" b="1"/>
              <a:t>formulate </a:t>
            </a:r>
            <a:r>
              <a:rPr lang="en-US" altLang="ko-KR"/>
              <a:t>the multi-scale feature fusion problem</a:t>
            </a:r>
          </a:p>
          <a:p>
            <a:pPr marL="342900" indent="-342900">
              <a:buAutoNum type="arabicPeriod"/>
            </a:pPr>
            <a:r>
              <a:rPr lang="en-US" altLang="ko-KR" b="1"/>
              <a:t>Introduce BiFPN : </a:t>
            </a:r>
            <a:r>
              <a:rPr lang="en-US" altLang="ko-KR"/>
              <a:t>efficient bidirectional cross-scale connections and weighted feature fusion</a:t>
            </a:r>
            <a:r>
              <a:rPr lang="ko-KR" altLang="en-US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F92696-97F7-8545-0B33-5BDDC5663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070" y="2643042"/>
            <a:ext cx="8462963" cy="39007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64B59B-1090-3698-6EC1-214DA7D71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318" y="2709602"/>
            <a:ext cx="2689455" cy="2254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6E201C-5512-2C78-809D-A2C25128AE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2899" b="43085"/>
          <a:stretch/>
        </p:blipFill>
        <p:spPr>
          <a:xfrm>
            <a:off x="1115318" y="4973173"/>
            <a:ext cx="326716" cy="3198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64D41C-3099-029B-9370-7064398A5C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6915" r="92899"/>
          <a:stretch/>
        </p:blipFill>
        <p:spPr>
          <a:xfrm>
            <a:off x="1115318" y="3054315"/>
            <a:ext cx="326716" cy="2421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881DDA0-FD1C-613A-39DB-1413DA04E4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929" t="59894" r="5396" b="-2979"/>
          <a:stretch/>
        </p:blipFill>
        <p:spPr>
          <a:xfrm>
            <a:off x="1500674" y="3079940"/>
            <a:ext cx="822510" cy="1909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A23BD9-35A5-ED73-8014-5BBEDA434F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5140" b="44068"/>
          <a:stretch/>
        </p:blipFill>
        <p:spPr>
          <a:xfrm>
            <a:off x="1442034" y="4973173"/>
            <a:ext cx="881149" cy="2421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AC29AB-5494-6612-907C-CA978FC27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2689" y="787271"/>
            <a:ext cx="3341923" cy="2529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EB10A18-EFB1-1D90-1D91-F663BB687F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2689" y="1010202"/>
            <a:ext cx="1162212" cy="362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9D0D24-8A9E-BF05-16BD-8245B4C1B7A9}"/>
                  </a:ext>
                </a:extLst>
              </p:cNvPr>
              <p:cNvSpPr txBox="1"/>
              <p:nvPr/>
            </p:nvSpPr>
            <p:spPr>
              <a:xfrm>
                <a:off x="7473815" y="1037313"/>
                <a:ext cx="28097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/>
                  <a:t>find transformation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ko-KR" alt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9D0D24-8A9E-BF05-16BD-8245B4C1B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815" y="1037313"/>
                <a:ext cx="2809712" cy="307777"/>
              </a:xfrm>
              <a:prstGeom prst="rect">
                <a:avLst/>
              </a:prstGeom>
              <a:blipFill>
                <a:blip r:embed="rId8"/>
                <a:stretch>
                  <a:fillRect l="-651"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27B514B-EB91-BE97-1334-896FB228A426}"/>
              </a:ext>
            </a:extLst>
          </p:cNvPr>
          <p:cNvSpPr txBox="1"/>
          <p:nvPr/>
        </p:nvSpPr>
        <p:spPr>
          <a:xfrm>
            <a:off x="5880100" y="1281636"/>
            <a:ext cx="6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0">
                <a:solidFill>
                  <a:srgbClr val="262626"/>
                </a:solidFill>
                <a:effectLst/>
                <a:latin typeface="-apple-system"/>
              </a:rPr>
              <a:t>A transformation </a:t>
            </a:r>
            <a:r>
              <a:rPr lang="en-US" altLang="ko-KR" sz="1200" i="1">
                <a:solidFill>
                  <a:srgbClr val="262626"/>
                </a:solidFill>
                <a:effectLst/>
                <a:latin typeface="KaTeX_Math"/>
              </a:rPr>
              <a:t>f</a:t>
            </a:r>
            <a:r>
              <a:rPr lang="en-US" altLang="ko-KR" sz="1200" i="0">
                <a:solidFill>
                  <a:srgbClr val="262626"/>
                </a:solidFill>
                <a:effectLst/>
                <a:latin typeface="-apple-system"/>
              </a:rPr>
              <a:t> that can effectively aggregate different features and output a new list of features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86782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8C9BC-E641-D3E5-6703-6F5CD7A8B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7B6669-AFC3-C937-A01A-B21CC08D2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Weighted</a:t>
            </a:r>
            <a:r>
              <a:rPr lang="ko-KR" altLang="en-US"/>
              <a:t> </a:t>
            </a:r>
            <a:r>
              <a:rPr lang="en-US" altLang="ko-KR"/>
              <a:t>Feature Fusion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89C1FF-AA69-C9D9-9D8E-362CED59408C}"/>
              </a:ext>
            </a:extLst>
          </p:cNvPr>
          <p:cNvSpPr txBox="1"/>
          <p:nvPr/>
        </p:nvSpPr>
        <p:spPr>
          <a:xfrm>
            <a:off x="407369" y="99355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1. Legacy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026B2-4927-A5CC-31DB-A2D82BB9BF58}"/>
              </a:ext>
            </a:extLst>
          </p:cNvPr>
          <p:cNvSpPr txBox="1"/>
          <p:nvPr/>
        </p:nvSpPr>
        <p:spPr>
          <a:xfrm>
            <a:off x="407369" y="3628263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2. Unbounded Fusion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79CAF-F3D6-6111-5A16-CB8C4B3D6245}"/>
              </a:ext>
            </a:extLst>
          </p:cNvPr>
          <p:cNvSpPr txBox="1"/>
          <p:nvPr/>
        </p:nvSpPr>
        <p:spPr>
          <a:xfrm>
            <a:off x="6438901" y="1078416"/>
            <a:ext cx="2912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3. Softmax-based Fusion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297F6-44C2-1B42-EDBA-1A8337707660}"/>
              </a:ext>
            </a:extLst>
          </p:cNvPr>
          <p:cNvSpPr txBox="1"/>
          <p:nvPr/>
        </p:nvSpPr>
        <p:spPr>
          <a:xfrm>
            <a:off x="6438901" y="3528461"/>
            <a:ext cx="304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4. Fast Normalized Fusion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F8052-7C76-600D-A41D-9A098736661F}"/>
              </a:ext>
            </a:extLst>
          </p:cNvPr>
          <p:cNvSpPr txBox="1"/>
          <p:nvPr/>
        </p:nvSpPr>
        <p:spPr>
          <a:xfrm>
            <a:off x="228601" y="1458134"/>
            <a:ext cx="5867399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>
                <a:solidFill>
                  <a:srgbClr val="262626"/>
                </a:solidFill>
                <a:effectLst/>
                <a:latin typeface="-apple-system"/>
              </a:rPr>
              <a:t>General Method:</a:t>
            </a:r>
            <a:r>
              <a:rPr lang="en-US" altLang="ko-KR" sz="1400" b="0" i="0">
                <a:solidFill>
                  <a:srgbClr val="262626"/>
                </a:solidFill>
                <a:effectLst/>
                <a:latin typeface="-apple-system"/>
              </a:rPr>
              <a:t> </a:t>
            </a:r>
            <a:r>
              <a:rPr lang="en-US" altLang="ko-KR" sz="1400" b="0" i="0" u="sng">
                <a:solidFill>
                  <a:srgbClr val="262626"/>
                </a:solidFill>
                <a:effectLst/>
                <a:latin typeface="-apple-system"/>
              </a:rPr>
              <a:t>Adjust to the same resolution</a:t>
            </a:r>
            <a:r>
              <a:rPr lang="en-US" altLang="ko-KR" sz="1400" b="0" i="0">
                <a:solidFill>
                  <a:srgbClr val="262626"/>
                </a:solidFill>
                <a:effectLst/>
                <a:latin typeface="-apple-system"/>
              </a:rPr>
              <a:t> and then sum up.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0" i="0">
                <a:solidFill>
                  <a:srgbClr val="262626"/>
                </a:solidFill>
                <a:effectLst/>
                <a:latin typeface="-apple-system"/>
              </a:rPr>
              <a:t>Previous methods </a:t>
            </a:r>
            <a:r>
              <a:rPr lang="en-US" altLang="ko-KR" sz="1400" b="0" i="0" u="sng">
                <a:solidFill>
                  <a:srgbClr val="262626"/>
                </a:solidFill>
                <a:effectLst/>
                <a:latin typeface="-apple-system"/>
              </a:rPr>
              <a:t>treated input features equally</a:t>
            </a:r>
            <a:r>
              <a:rPr lang="en-US" altLang="ko-KR" sz="1400" b="0" i="0">
                <a:solidFill>
                  <a:srgbClr val="262626"/>
                </a:solidFill>
                <a:effectLst/>
                <a:latin typeface="-apple-system"/>
              </a:rPr>
              <a:t> without distinction.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i="0">
                <a:solidFill>
                  <a:srgbClr val="262626"/>
                </a:solidFill>
                <a:effectLst/>
                <a:latin typeface="-apple-system"/>
              </a:rPr>
              <a:t>Problem:</a:t>
            </a:r>
            <a:r>
              <a:rPr lang="en-US" altLang="ko-KR" sz="140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ko-KR" sz="1400" i="0">
                <a:solidFill>
                  <a:srgbClr val="262626"/>
                </a:solidFill>
                <a:effectLst/>
                <a:latin typeface="-apple-system"/>
              </a:rPr>
              <a:t>different input features, being at different resolutions, </a:t>
            </a:r>
            <a:r>
              <a:rPr lang="en-US" altLang="ko-KR" sz="1400" i="0" u="sng">
                <a:solidFill>
                  <a:srgbClr val="262626"/>
                </a:solidFill>
                <a:effectLst/>
                <a:latin typeface="-apple-system"/>
              </a:rPr>
              <a:t>contribute unequally</a:t>
            </a:r>
            <a:r>
              <a:rPr lang="en-US" altLang="ko-KR" sz="1400" i="0">
                <a:solidFill>
                  <a:srgbClr val="262626"/>
                </a:solidFill>
                <a:effectLst/>
                <a:latin typeface="-apple-system"/>
              </a:rPr>
              <a:t> to the output feature.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i="0">
                <a:solidFill>
                  <a:srgbClr val="262626"/>
                </a:solidFill>
                <a:effectLst/>
                <a:latin typeface="-apple-system"/>
              </a:rPr>
              <a:t>Proposal: </a:t>
            </a:r>
            <a:r>
              <a:rPr lang="en-US" altLang="ko-KR" sz="1400" i="0">
                <a:solidFill>
                  <a:srgbClr val="262626"/>
                </a:solidFill>
                <a:effectLst/>
                <a:latin typeface="-apple-system"/>
              </a:rPr>
              <a:t> suggest </a:t>
            </a:r>
            <a:r>
              <a:rPr lang="en-US" altLang="ko-KR" sz="1400" i="1" u="sng">
                <a:solidFill>
                  <a:srgbClr val="262626"/>
                </a:solidFill>
                <a:effectLst/>
                <a:latin typeface="-apple-system"/>
              </a:rPr>
              <a:t>adding additional weights for each input</a:t>
            </a:r>
            <a:r>
              <a:rPr lang="en-US" altLang="ko-KR" sz="1400" i="0">
                <a:solidFill>
                  <a:srgbClr val="262626"/>
                </a:solidFill>
                <a:effectLst/>
                <a:latin typeface="-apple-system"/>
              </a:rPr>
              <a:t>, allowing the network to learn the importance of each input feature.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C90B53-6794-CE60-D242-CBA2125F2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9" y="4117153"/>
            <a:ext cx="1895740" cy="4096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D80CC67-224B-BAB6-8BB7-AD4EA5A07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101" y="1542998"/>
            <a:ext cx="1930938" cy="6260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CA137A-0343-A615-107B-1243AB564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101" y="3914482"/>
            <a:ext cx="2184938" cy="6705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704107F-3398-4BC2-4E66-4EC576615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132" y="4611649"/>
            <a:ext cx="800638" cy="2833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A192925-5F4D-1740-C87E-FC48D4627835}"/>
              </a:ext>
            </a:extLst>
          </p:cNvPr>
          <p:cNvSpPr txBox="1"/>
          <p:nvPr/>
        </p:nvSpPr>
        <p:spPr>
          <a:xfrm>
            <a:off x="342901" y="4624244"/>
            <a:ext cx="6096000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>
                <a:solidFill>
                  <a:srgbClr val="262626"/>
                </a:solidFill>
                <a:effectLst/>
                <a:latin typeface="-apple-system"/>
              </a:rPr>
              <a:t>Result</a:t>
            </a:r>
            <a:r>
              <a:rPr lang="en-US" altLang="ko-KR" sz="1400" i="0">
                <a:solidFill>
                  <a:srgbClr val="262626"/>
                </a:solidFill>
                <a:effectLst/>
                <a:latin typeface="-apple-system"/>
              </a:rPr>
              <a:t> : adjusted and combined according to their importance.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ko-KR" sz="1600">
                <a:solidFill>
                  <a:srgbClr val="262626"/>
                </a:solidFill>
                <a:latin typeface="KaTeX_Main"/>
              </a:rPr>
              <a:t>      </a:t>
            </a:r>
            <a:r>
              <a:rPr lang="en-US" altLang="ko-KR" sz="1600" b="0" i="0">
                <a:solidFill>
                  <a:srgbClr val="262626"/>
                </a:solidFill>
                <a:effectLst/>
                <a:latin typeface="KaTeX_Main"/>
              </a:rPr>
              <a:t>​</a:t>
            </a:r>
            <a:r>
              <a:rPr lang="en-US" altLang="ko-KR" sz="1600" b="0" i="0">
                <a:solidFill>
                  <a:srgbClr val="262626"/>
                </a:solidFill>
                <a:effectLst/>
                <a:latin typeface="-apple-system"/>
              </a:rPr>
              <a:t>: </a:t>
            </a:r>
            <a:r>
              <a:rPr lang="en-US" altLang="ko-KR" sz="1400" b="1" i="0">
                <a:solidFill>
                  <a:srgbClr val="262626"/>
                </a:solidFill>
                <a:effectLst/>
                <a:latin typeface="-apple-system"/>
              </a:rPr>
              <a:t>Learnable weight.</a:t>
            </a:r>
            <a:r>
              <a:rPr lang="en-US" altLang="ko-KR" sz="1400" b="0" i="0">
                <a:solidFill>
                  <a:srgbClr val="262626"/>
                </a:solidFill>
                <a:effectLst/>
                <a:latin typeface="-apple-system"/>
              </a:rPr>
              <a:t> It can be a scalar (per feature), a vector (per channel), or a multi-dimensional tensor (per pixel).</a:t>
            </a:r>
            <a:endParaRPr lang="en-US" altLang="ko-KR" sz="1600" b="0" i="0">
              <a:solidFill>
                <a:srgbClr val="262626"/>
              </a:solidFill>
              <a:effectLst/>
              <a:latin typeface="-apple-system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ECE1222-E750-F75A-AAFA-37A429A365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766" t="13661" r="23010" b="-13661"/>
          <a:stretch/>
        </p:blipFill>
        <p:spPr>
          <a:xfrm>
            <a:off x="355600" y="4903200"/>
            <a:ext cx="364429" cy="4096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F269F5-76AC-C136-7E2B-D8BF647CA61A}"/>
              </a:ext>
            </a:extLst>
          </p:cNvPr>
          <p:cNvSpPr txBox="1"/>
          <p:nvPr/>
        </p:nvSpPr>
        <p:spPr>
          <a:xfrm>
            <a:off x="6438901" y="2197894"/>
            <a:ext cx="5638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i="0">
                <a:solidFill>
                  <a:srgbClr val="262626"/>
                </a:solidFill>
                <a:effectLst/>
                <a:latin typeface="-apple-system"/>
              </a:rPr>
              <a:t>All weights are normalized to be probabilities between 0 and 1, converting them into the importance of each input.</a:t>
            </a:r>
          </a:p>
          <a:p>
            <a:pPr algn="l"/>
            <a:r>
              <a:rPr lang="en-US" altLang="ko-KR" sz="1400" b="1" i="0">
                <a:solidFill>
                  <a:srgbClr val="262626"/>
                </a:solidFill>
                <a:effectLst/>
                <a:latin typeface="-apple-system"/>
              </a:rPr>
              <a:t>Problem:</a:t>
            </a:r>
            <a:r>
              <a:rPr lang="en-US" altLang="ko-KR" sz="140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ko-KR" sz="1400" b="0" i="0">
                <a:solidFill>
                  <a:srgbClr val="262626"/>
                </a:solidFill>
                <a:effectLst/>
                <a:latin typeface="-apple-system"/>
              </a:rPr>
              <a:t>extra softmax can slow down GPU speeds.</a:t>
            </a:r>
          </a:p>
          <a:p>
            <a:pPr algn="l"/>
            <a:r>
              <a:rPr lang="en-US" altLang="ko-KR" sz="1400" b="1" i="0">
                <a:solidFill>
                  <a:srgbClr val="262626"/>
                </a:solidFill>
                <a:effectLst/>
                <a:latin typeface="-apple-system"/>
              </a:rPr>
              <a:t>Solution: </a:t>
            </a:r>
            <a:r>
              <a:rPr lang="en-US" altLang="ko-KR" sz="1400" b="0" i="0">
                <a:solidFill>
                  <a:srgbClr val="262626"/>
                </a:solidFill>
                <a:effectLst/>
                <a:latin typeface="-apple-system"/>
              </a:rPr>
              <a:t>To minimize latency costs, we will propose a fast fusion approach below.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8B5DA8-C9CF-5786-E55C-DD23D0D1E424}"/>
              </a:ext>
            </a:extLst>
          </p:cNvPr>
          <p:cNvSpPr txBox="1"/>
          <p:nvPr/>
        </p:nvSpPr>
        <p:spPr>
          <a:xfrm>
            <a:off x="342900" y="5523312"/>
            <a:ext cx="62992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>
                <a:solidFill>
                  <a:srgbClr val="262626"/>
                </a:solidFill>
                <a:effectLst/>
                <a:latin typeface="-apple-system"/>
              </a:rPr>
              <a:t>Problem : </a:t>
            </a:r>
            <a:r>
              <a:rPr lang="en-US" altLang="ko-KR" sz="1400" b="0" i="0">
                <a:solidFill>
                  <a:srgbClr val="262626"/>
                </a:solidFill>
                <a:effectLst/>
                <a:latin typeface="-apple-system"/>
              </a:rPr>
              <a:t>Scalar weights are unbounded, which can lead to </a:t>
            </a:r>
            <a:r>
              <a:rPr lang="en-US" altLang="ko-KR" sz="1400" b="1" i="0">
                <a:solidFill>
                  <a:srgbClr val="262626"/>
                </a:solidFill>
                <a:effectLst/>
                <a:latin typeface="-apple-system"/>
              </a:rPr>
              <a:t>instability in learning.</a:t>
            </a:r>
            <a:endParaRPr lang="en-US" altLang="ko-KR" sz="1400" b="0" i="0">
              <a:solidFill>
                <a:srgbClr val="262626"/>
              </a:solidFill>
              <a:effectLst/>
              <a:latin typeface="-apple-system"/>
            </a:endParaRPr>
          </a:p>
          <a:p>
            <a:pPr algn="l"/>
            <a:r>
              <a:rPr lang="en-US" altLang="ko-KR" sz="1400" b="1" i="0">
                <a:solidFill>
                  <a:srgbClr val="262626"/>
                </a:solidFill>
                <a:effectLst/>
                <a:latin typeface="-apple-system"/>
              </a:rPr>
              <a:t>Solution: </a:t>
            </a:r>
            <a:r>
              <a:rPr lang="en-US" altLang="ko-KR" sz="1400" b="0" i="0">
                <a:solidFill>
                  <a:srgbClr val="262626"/>
                </a:solidFill>
                <a:effectLst/>
                <a:latin typeface="-apple-system"/>
              </a:rPr>
              <a:t>We limit the value range of each weight through </a:t>
            </a:r>
            <a:r>
              <a:rPr lang="en-US" altLang="ko-KR" sz="1400" b="1" i="0">
                <a:solidFill>
                  <a:srgbClr val="262626"/>
                </a:solidFill>
                <a:effectLst/>
                <a:latin typeface="-apple-system"/>
              </a:rPr>
              <a:t>weight normalization.</a:t>
            </a:r>
            <a:r>
              <a:rPr lang="en-US" altLang="ko-KR" sz="1400" b="0" i="0">
                <a:solidFill>
                  <a:srgbClr val="262626"/>
                </a:solidFill>
                <a:effectLst/>
                <a:latin typeface="-apple-system"/>
              </a:rPr>
              <a:t> (bound the value)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F0AB13-4330-04D1-41B3-90A0E22D65E7}"/>
              </a:ext>
            </a:extLst>
          </p:cNvPr>
          <p:cNvSpPr txBox="1"/>
          <p:nvPr/>
        </p:nvSpPr>
        <p:spPr>
          <a:xfrm>
            <a:off x="6642101" y="4841119"/>
            <a:ext cx="534669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>
                <a:solidFill>
                  <a:srgbClr val="262626"/>
                </a:solidFill>
                <a:effectLst/>
                <a:latin typeface="-apple-system"/>
              </a:rPr>
              <a:t>Applying ReLU to ensure that         </a:t>
            </a:r>
            <a:r>
              <a:rPr lang="en-US" altLang="ko-KR" sz="1400">
                <a:solidFill>
                  <a:srgbClr val="262626"/>
                </a:solidFill>
                <a:latin typeface="KaTeX_Main"/>
              </a:rPr>
              <a:t> </a:t>
            </a:r>
            <a:r>
              <a:rPr lang="en-US" altLang="ko-KR" sz="1400" b="0" i="0">
                <a:solidFill>
                  <a:srgbClr val="262626"/>
                </a:solidFill>
                <a:effectLst/>
                <a:latin typeface="KaTeX_Main"/>
              </a:rPr>
              <a:t>≥0</a:t>
            </a:r>
            <a:r>
              <a:rPr lang="en-US" altLang="ko-KR" sz="1400" b="0" i="0">
                <a:solidFill>
                  <a:srgbClr val="262626"/>
                </a:solidFill>
                <a:effectLst/>
                <a:latin typeface="-apple-system"/>
              </a:rPr>
              <a:t>,</a:t>
            </a:r>
          </a:p>
          <a:p>
            <a:pPr algn="l"/>
            <a:endParaRPr lang="en-US" altLang="ko-KR" sz="1400" b="0" i="0">
              <a:solidFill>
                <a:srgbClr val="262626"/>
              </a:solidFill>
              <a:effectLst/>
              <a:latin typeface="-apple-system"/>
            </a:endParaRPr>
          </a:p>
          <a:p>
            <a:pPr algn="l"/>
            <a:r>
              <a:rPr lang="en-US" altLang="ko-KR" sz="1400" b="0" i="0">
                <a:solidFill>
                  <a:srgbClr val="262626"/>
                </a:solidFill>
                <a:effectLst/>
                <a:latin typeface="-apple-system"/>
              </a:rPr>
              <a:t>The normalized weight values are between 0 and 1, and the absence of softmax makes the </a:t>
            </a:r>
            <a:r>
              <a:rPr lang="en-US" altLang="ko-KR" sz="1400" b="0" i="0" u="sng">
                <a:solidFill>
                  <a:srgbClr val="262626"/>
                </a:solidFill>
                <a:effectLst/>
                <a:latin typeface="-apple-system"/>
              </a:rPr>
              <a:t>computation much more efficient.</a:t>
            </a:r>
          </a:p>
          <a:p>
            <a:pPr algn="l"/>
            <a:endParaRPr lang="en-US" altLang="ko-KR" sz="1400" b="1" i="0">
              <a:solidFill>
                <a:srgbClr val="262626"/>
              </a:solidFill>
              <a:effectLst/>
              <a:latin typeface="-apple-system"/>
            </a:endParaRPr>
          </a:p>
          <a:p>
            <a:pPr algn="l"/>
            <a:r>
              <a:rPr lang="en-US" altLang="ko-KR" sz="1400" b="1" i="0">
                <a:solidFill>
                  <a:srgbClr val="262626"/>
                </a:solidFill>
                <a:effectLst/>
                <a:latin typeface="-apple-system"/>
              </a:rPr>
              <a:t>Result:</a:t>
            </a:r>
            <a:r>
              <a:rPr lang="en-US" altLang="ko-KR" sz="1400" b="0" i="0">
                <a:solidFill>
                  <a:srgbClr val="262626"/>
                </a:solidFill>
                <a:effectLst/>
                <a:latin typeface="-apple-system"/>
              </a:rPr>
              <a:t> Similar learning and accuracy to softmax, with up to 30% faster execution on the GPU.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12D4AB-A13B-F6ED-620E-5183005D534A}"/>
              </a:ext>
            </a:extLst>
          </p:cNvPr>
          <p:cNvSpPr txBox="1"/>
          <p:nvPr/>
        </p:nvSpPr>
        <p:spPr>
          <a:xfrm>
            <a:off x="7619867" y="4595423"/>
            <a:ext cx="3276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>
                <a:solidFill>
                  <a:srgbClr val="262626"/>
                </a:solidFill>
                <a:effectLst/>
                <a:latin typeface="-apple-system"/>
              </a:rPr>
              <a:t>to avoid numerical instability.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EDBCC57-0C2B-BC26-15AB-0DDC4C1998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766" t="13661" r="23010" b="-13661"/>
          <a:stretch/>
        </p:blipFill>
        <p:spPr>
          <a:xfrm>
            <a:off x="8907941" y="4856112"/>
            <a:ext cx="259378" cy="29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64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81E95-BCD3-761E-DF0F-6E335ABC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3D6B060-2E35-C5F2-BC07-48025DC356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Final BiFPN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E65A10-9F1B-A7DA-8087-F2F180D38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33" y="866495"/>
            <a:ext cx="10527333" cy="58976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FE58C6-AE90-7E1E-F2BF-8B36ACAB6DB9}"/>
              </a:ext>
            </a:extLst>
          </p:cNvPr>
          <p:cNvSpPr txBox="1"/>
          <p:nvPr/>
        </p:nvSpPr>
        <p:spPr>
          <a:xfrm>
            <a:off x="2576511" y="497163"/>
            <a:ext cx="703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bidirectional cross-scale connections + fast normalized fusion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8DC9B-7A75-F6B4-3BC1-681731BCCF8E}"/>
              </a:ext>
            </a:extLst>
          </p:cNvPr>
          <p:cNvSpPr txBox="1"/>
          <p:nvPr/>
        </p:nvSpPr>
        <p:spPr>
          <a:xfrm>
            <a:off x="10231116" y="681829"/>
            <a:ext cx="196088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1. For more efficiency, using depthwise separable convolution.</a:t>
            </a:r>
          </a:p>
          <a:p>
            <a:r>
              <a:rPr lang="en-US" altLang="ko-KR" sz="1100"/>
              <a:t>2. conv-&gt;batch normalization-&gt;activation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479824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13D49-D3EA-B69A-9B88-DE286A79C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1DC6173-FEFA-8A47-8483-96F4317AA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EfficientDet Architecture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411F82-0F3D-29DD-5517-9D875C30B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548680"/>
            <a:ext cx="9515475" cy="4391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2E7DB7-DFFC-3FF4-34EE-F3A01AB6195E}"/>
              </a:ext>
            </a:extLst>
          </p:cNvPr>
          <p:cNvSpPr txBox="1"/>
          <p:nvPr/>
        </p:nvSpPr>
        <p:spPr>
          <a:xfrm>
            <a:off x="2052316" y="5114360"/>
            <a:ext cx="6393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100"/>
              <a:t>one-stage detector </a:t>
            </a:r>
            <a:r>
              <a:rPr lang="ko-KR" altLang="en-US" sz="1100"/>
              <a:t>따름</a:t>
            </a:r>
            <a:endParaRPr lang="en-US" altLang="ko-KR" sz="1100"/>
          </a:p>
          <a:p>
            <a:pPr marL="228600" indent="-228600">
              <a:buAutoNum type="arabicPeriod"/>
            </a:pPr>
            <a:r>
              <a:rPr lang="en-US" altLang="ko-KR" sz="1100"/>
              <a:t>backbone</a:t>
            </a:r>
            <a:r>
              <a:rPr lang="ko-KR" altLang="en-US" sz="1100"/>
              <a:t>으로 </a:t>
            </a:r>
            <a:r>
              <a:rPr lang="en-US" altLang="ko-KR" sz="1100"/>
              <a:t>ImageNet</a:t>
            </a:r>
            <a:r>
              <a:rPr lang="ko-KR" altLang="en-US" sz="1100"/>
              <a:t>을 </a:t>
            </a:r>
            <a:r>
              <a:rPr lang="en-US" altLang="ko-KR" sz="1100"/>
              <a:t>pretrain</a:t>
            </a:r>
            <a:r>
              <a:rPr lang="ko-KR" altLang="en-US" sz="1100"/>
              <a:t>한 </a:t>
            </a:r>
            <a:r>
              <a:rPr lang="en-US" altLang="ko-KR" sz="1100"/>
              <a:t>EfficientNet</a:t>
            </a:r>
            <a:r>
              <a:rPr lang="ko-KR" altLang="en-US" sz="1100"/>
              <a:t>을 사용</a:t>
            </a:r>
            <a:endParaRPr lang="en-US" altLang="ko-KR" sz="1100"/>
          </a:p>
          <a:p>
            <a:pPr marL="228600" indent="-228600">
              <a:buAutoNum type="arabicPeriod"/>
            </a:pPr>
            <a:r>
              <a:rPr lang="en-US" altLang="ko-KR" sz="1100"/>
              <a:t>bidirectional feature fusion </a:t>
            </a:r>
            <a:r>
              <a:rPr lang="ko-KR" altLang="en-US" sz="1100"/>
              <a:t>진행</a:t>
            </a:r>
            <a:endParaRPr lang="en-US" altLang="ko-KR" sz="1100"/>
          </a:p>
          <a:p>
            <a:pPr marL="228600" indent="-228600">
              <a:buAutoNum type="arabicPeriod"/>
            </a:pP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715142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D55C4-4DA6-A3BE-B8B1-515AC808B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F83404E-069C-2F52-0FD8-BF595DF4E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Compound Scaling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5EA33E-E4F7-B4B3-855E-ECC5B776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89" y="1019336"/>
            <a:ext cx="2375412" cy="10884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FC0574-762A-D9E6-3976-5B5E28C17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725" y="760367"/>
            <a:ext cx="2437790" cy="15450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7DB99D-9D13-D544-117D-5BEC1FAAFA01}"/>
              </a:ext>
            </a:extLst>
          </p:cNvPr>
          <p:cNvSpPr txBox="1"/>
          <p:nvPr/>
        </p:nvSpPr>
        <p:spPr>
          <a:xfrm>
            <a:off x="1534158" y="2315502"/>
            <a:ext cx="91236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single or limited scaling dimension</a:t>
            </a:r>
            <a:r>
              <a:rPr lang="ko-KR" altLang="en-US" sz="1100"/>
              <a:t>에 제약있는 </a:t>
            </a:r>
            <a:r>
              <a:rPr lang="en-US" altLang="ko-KR" sz="1100"/>
              <a:t>scale up </a:t>
            </a:r>
            <a:r>
              <a:rPr lang="ko-KR" altLang="en-US" sz="1100"/>
              <a:t>방법 대신 </a:t>
            </a:r>
            <a:r>
              <a:rPr lang="en-US" altLang="ko-KR" sz="1100"/>
              <a:t>‘a new compound scaling method for objection’ </a:t>
            </a:r>
            <a:r>
              <a:rPr lang="ko-KR" altLang="en-US" sz="1100"/>
              <a:t>방법을 제안함</a:t>
            </a:r>
            <a:r>
              <a:rPr lang="en-US" altLang="ko-KR" sz="1100"/>
              <a:t>. </a:t>
            </a:r>
          </a:p>
          <a:p>
            <a:r>
              <a:rPr lang="en-US" altLang="ko-KR" sz="1100"/>
              <a:t>grid search </a:t>
            </a:r>
            <a:r>
              <a:rPr lang="ko-KR" altLang="en-US" sz="1100"/>
              <a:t>대신 </a:t>
            </a:r>
            <a:r>
              <a:rPr lang="en-US" altLang="ko-KR" sz="1100"/>
              <a:t>heuristic-based scaling approach </a:t>
            </a:r>
            <a:r>
              <a:rPr lang="ko-KR" altLang="en-US" sz="1100"/>
              <a:t>사용</a:t>
            </a:r>
            <a:endParaRPr lang="en-US" altLang="ko-KR" sz="1100"/>
          </a:p>
          <a:p>
            <a:endParaRPr lang="ko-KR" altLang="en-US" sz="11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1ED414-2A21-1D6D-2E59-BD2E4EC2DF9B}"/>
              </a:ext>
            </a:extLst>
          </p:cNvPr>
          <p:cNvSpPr txBox="1"/>
          <p:nvPr/>
        </p:nvSpPr>
        <p:spPr>
          <a:xfrm>
            <a:off x="1513698" y="3030641"/>
            <a:ext cx="1306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BiFPN Network</a:t>
            </a:r>
            <a:endParaRPr lang="ko-KR" altLang="en-US" sz="11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B1EFE5-123C-0721-26CD-D903050D5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07" y="3401237"/>
            <a:ext cx="3830893" cy="3113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D8C00C-2008-73F7-6679-A36695F12C94}"/>
              </a:ext>
            </a:extLst>
          </p:cNvPr>
          <p:cNvSpPr txBox="1"/>
          <p:nvPr/>
        </p:nvSpPr>
        <p:spPr>
          <a:xfrm>
            <a:off x="5159969" y="2888656"/>
            <a:ext cx="26164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Box/Class Prediction Network</a:t>
            </a:r>
            <a:endParaRPr lang="ko-KR" altLang="en-US" sz="11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E076DF-FA2C-524E-D8E5-8B75D55094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53" t="13446"/>
          <a:stretch/>
        </p:blipFill>
        <p:spPr>
          <a:xfrm>
            <a:off x="5274037" y="3283364"/>
            <a:ext cx="1326642" cy="3164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9E80B68-F678-7F3E-C1D0-D81576E31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969" y="3554586"/>
            <a:ext cx="3265446" cy="3791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A2EF613-53CF-FD15-5816-9A6007A80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4971" y="3161446"/>
            <a:ext cx="3032815" cy="3101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823755-4428-FCE5-898C-A81EFBC388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1527" y="4015475"/>
            <a:ext cx="3274198" cy="2508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061DE28-2BDE-B430-57C7-A57A860D93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8063" y="4004115"/>
            <a:ext cx="3018564" cy="24009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F0BEFB-CB0B-E539-9ECC-22447BD8694E}"/>
              </a:ext>
            </a:extLst>
          </p:cNvPr>
          <p:cNvSpPr txBox="1"/>
          <p:nvPr/>
        </p:nvSpPr>
        <p:spPr>
          <a:xfrm>
            <a:off x="8220669" y="2888656"/>
            <a:ext cx="2881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Input Image Resolution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482903817"/>
      </p:ext>
    </p:extLst>
  </p:cSld>
  <p:clrMapOvr>
    <a:masterClrMapping/>
  </p:clrMapOvr>
</p:sld>
</file>

<file path=ppt/theme/theme1.xml><?xml version="1.0" encoding="utf-8"?>
<a:theme xmlns:a="http://schemas.openxmlformats.org/drawingml/2006/main" name="PPT-Doomin Sty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PPT-Doomin Sty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A39CEFE90467340A2588E80894AB444" ma:contentTypeVersion="4" ma:contentTypeDescription="새 문서를 만듭니다." ma:contentTypeScope="" ma:versionID="e49ebe63c0896c2e36ef0086ede6a682">
  <xsd:schema xmlns:xsd="http://www.w3.org/2001/XMLSchema" xmlns:xs="http://www.w3.org/2001/XMLSchema" xmlns:p="http://schemas.microsoft.com/office/2006/metadata/properties" xmlns:ns3="22581f4f-6acc-462e-a804-5f53744ac231" targetNamespace="http://schemas.microsoft.com/office/2006/metadata/properties" ma:root="true" ma:fieldsID="92928bc7e504fa55e9aab72ad0a9b45b" ns3:_="">
    <xsd:import namespace="22581f4f-6acc-462e-a804-5f53744ac2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581f4f-6acc-462e-a804-5f53744ac2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4C1D3D-50EF-4133-86ED-C0D3951A3D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581f4f-6acc-462e-a804-5f53744ac2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E2017F-0B6A-4A33-80A3-869CB6EB1969}">
  <ds:schemaRefs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22581f4f-6acc-462e-a804-5f53744ac231"/>
    <ds:schemaRef ds:uri="http://schemas.microsoft.com/office/2006/documentManagement/types"/>
    <ds:schemaRef ds:uri="http://purl.org/dc/dcmitype/"/>
    <ds:schemaRef ds:uri="http://www.w3.org/XML/1998/namespace"/>
    <ds:schemaRef ds:uri="http://purl.org/dc/term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46647A5-14B4-4163-9D17-63950DD0FA4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PPT-Doomin Style</Template>
  <TotalTime>9611</TotalTime>
  <Words>1442</Words>
  <Application>Microsoft Office PowerPoint</Application>
  <PresentationFormat>와이드스크린</PresentationFormat>
  <Paragraphs>174</Paragraphs>
  <Slides>12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-apple-system</vt:lpstr>
      <vt:lpstr>KaTeX_Main</vt:lpstr>
      <vt:lpstr>KaTeX_Math</vt:lpstr>
      <vt:lpstr>맑은 고딕</vt:lpstr>
      <vt:lpstr>Arial</vt:lpstr>
      <vt:lpstr>Arial Black</vt:lpstr>
      <vt:lpstr>Cambria Math</vt:lpstr>
      <vt:lpstr>Lato Light</vt:lpstr>
      <vt:lpstr>Times New Roman</vt:lpstr>
      <vt:lpstr>Wingdings</vt:lpstr>
      <vt:lpstr>PPT-Doomin Style</vt:lpstr>
      <vt:lpstr>4_PPT-Doomin Style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Registered User</dc:creator>
  <cp:lastModifiedBy>최세인</cp:lastModifiedBy>
  <cp:revision>494</cp:revision>
  <cp:lastPrinted>2015-03-27T06:32:35Z</cp:lastPrinted>
  <dcterms:created xsi:type="dcterms:W3CDTF">2013-03-09T07:47:17Z</dcterms:created>
  <dcterms:modified xsi:type="dcterms:W3CDTF">2025-01-13T04:55:28Z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0x010100BA39CEFE90467340A2588E80894AB444</vt:lpwstr>
  </property>
</Properties>
</file>